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8"/>
  </p:notesMasterIdLst>
  <p:sldIdLst>
    <p:sldId id="256" r:id="rId2"/>
    <p:sldId id="260" r:id="rId3"/>
    <p:sldId id="262" r:id="rId4"/>
    <p:sldId id="314" r:id="rId5"/>
    <p:sldId id="288" r:id="rId6"/>
    <p:sldId id="289" r:id="rId7"/>
    <p:sldId id="269" r:id="rId8"/>
    <p:sldId id="261" r:id="rId9"/>
    <p:sldId id="264" r:id="rId10"/>
    <p:sldId id="302" r:id="rId11"/>
    <p:sldId id="304" r:id="rId12"/>
    <p:sldId id="265" r:id="rId13"/>
    <p:sldId id="266" r:id="rId14"/>
    <p:sldId id="270" r:id="rId15"/>
    <p:sldId id="315" r:id="rId16"/>
    <p:sldId id="316" r:id="rId17"/>
    <p:sldId id="271" r:id="rId18"/>
    <p:sldId id="257" r:id="rId19"/>
    <p:sldId id="259" r:id="rId20"/>
    <p:sldId id="275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90" r:id="rId29"/>
    <p:sldId id="296" r:id="rId30"/>
    <p:sldId id="294" r:id="rId31"/>
    <p:sldId id="298" r:id="rId32"/>
    <p:sldId id="300" r:id="rId33"/>
    <p:sldId id="305" r:id="rId34"/>
    <p:sldId id="308" r:id="rId35"/>
    <p:sldId id="309" r:id="rId36"/>
    <p:sldId id="311" r:id="rId37"/>
    <p:sldId id="310" r:id="rId38"/>
    <p:sldId id="317" r:id="rId39"/>
    <p:sldId id="318" r:id="rId40"/>
    <p:sldId id="319" r:id="rId41"/>
    <p:sldId id="313" r:id="rId42"/>
    <p:sldId id="320" r:id="rId43"/>
    <p:sldId id="321" r:id="rId44"/>
    <p:sldId id="322" r:id="rId45"/>
    <p:sldId id="323" r:id="rId46"/>
    <p:sldId id="278" r:id="rId47"/>
  </p:sldIdLst>
  <p:sldSz cx="9144000" cy="6858000" type="screen4x3"/>
  <p:notesSz cx="7053263" cy="120523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59" autoAdjust="0"/>
  </p:normalViewPr>
  <p:slideViewPr>
    <p:cSldViewPr>
      <p:cViewPr varScale="1">
        <p:scale>
          <a:sx n="72" d="100"/>
          <a:sy n="72" d="100"/>
        </p:scale>
        <p:origin x="135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604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Y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7" cy="604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3158B-A5A9-431A-A7A8-0BD5BB21B9AC}" type="datetimeFigureOut">
              <a:rPr lang="es-PY" smtClean="0"/>
              <a:t>12/03/2024</a:t>
            </a:fld>
            <a:endParaRPr lang="es-PY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814388" y="1506538"/>
            <a:ext cx="5424487" cy="4067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Y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4850" y="5800725"/>
            <a:ext cx="5643563" cy="4745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1447463"/>
            <a:ext cx="3055938" cy="604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Y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95738" y="11447463"/>
            <a:ext cx="3055937" cy="604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CAE19-AFE2-4D59-867B-A3DB82FFDBC5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426164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AE19-AFE2-4D59-867B-A3DB82FFDBC5}" type="slidenum">
              <a:rPr lang="es-PY" smtClean="0"/>
              <a:t>37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41960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AE19-AFE2-4D59-867B-A3DB82FFDBC5}" type="slidenum">
              <a:rPr lang="es-PY" smtClean="0"/>
              <a:t>38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60235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AE19-AFE2-4D59-867B-A3DB82FFDBC5}" type="slidenum">
              <a:rPr lang="es-PY" smtClean="0"/>
              <a:t>40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87289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Título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16" name="1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7" name="26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s-ES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9" name="1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11" name="1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4" name="13 Marcador de contenido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3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Título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25" name="24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8" name="27 Marcador de contenido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Título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24" name="2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6" name="25 Marcador de texto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contenido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29" name="2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posición de imagen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3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16 Título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6" name="25 Marcador de texto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9870710-6B3D-472C-AD09-6A5324E5C379}" type="datetimeFigureOut">
              <a:rPr lang="es-ES" smtClean="0"/>
              <a:pPr/>
              <a:t>12/03/2024</a:t>
            </a:fld>
            <a:endParaRPr lang="es-ES"/>
          </a:p>
        </p:txBody>
      </p:sp>
      <p:sp>
        <p:nvSpPr>
          <p:cNvPr id="28" name="27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F8B92D1-8436-410C-9C93-92641B4313A0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9 Marcador de título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96" y="214290"/>
            <a:ext cx="1328300" cy="1214446"/>
          </a:xfrm>
          <a:prstGeom prst="rect">
            <a:avLst/>
          </a:prstGeom>
          <a:ln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xfrm>
            <a:off x="214282" y="214290"/>
            <a:ext cx="8458200" cy="914400"/>
          </a:xfrm>
        </p:spPr>
        <p:txBody>
          <a:bodyPr>
            <a:normAutofit/>
          </a:bodyPr>
          <a:lstStyle/>
          <a:p>
            <a:r>
              <a:rPr lang="es-ES" sz="3600" dirty="0" smtClean="0">
                <a:latin typeface="+mj-lt"/>
              </a:rPr>
              <a:t>Especialidad Informática</a:t>
            </a:r>
            <a:endParaRPr lang="es-ES" sz="3600" dirty="0">
              <a:latin typeface="+mj-lt"/>
            </a:endParaRPr>
          </a:p>
        </p:txBody>
      </p:sp>
      <p:sp>
        <p:nvSpPr>
          <p:cNvPr id="5" name="Text Box 34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214282" y="1500174"/>
            <a:ext cx="8458200" cy="376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ts val="800"/>
              </a:spcBef>
            </a:pPr>
            <a:r>
              <a:rPr lang="es-ES" sz="4800" dirty="0"/>
              <a:t>Reunión Informativa</a:t>
            </a:r>
          </a:p>
          <a:p>
            <a:pPr algn="ctr" eaLnBrk="0" hangingPunct="0">
              <a:lnSpc>
                <a:spcPct val="80000"/>
              </a:lnSpc>
              <a:spcBef>
                <a:spcPts val="800"/>
              </a:spcBef>
            </a:pPr>
            <a:r>
              <a:rPr lang="es-ES" sz="4800" dirty="0"/>
              <a:t>Padres de </a:t>
            </a:r>
            <a:r>
              <a:rPr lang="es-ES_tradnl" sz="4800" dirty="0" smtClean="0"/>
              <a:t>1ros</a:t>
            </a:r>
            <a:r>
              <a:rPr lang="es-ES" sz="4800" dirty="0" smtClean="0"/>
              <a:t> </a:t>
            </a:r>
            <a:r>
              <a:rPr lang="es-ES" sz="4800" dirty="0"/>
              <a:t>Cursos</a:t>
            </a:r>
          </a:p>
          <a:p>
            <a:pPr algn="ctr" eaLnBrk="0" hangingPunct="0">
              <a:lnSpc>
                <a:spcPct val="80000"/>
              </a:lnSpc>
              <a:spcBef>
                <a:spcPts val="800"/>
              </a:spcBef>
            </a:pPr>
            <a:r>
              <a:rPr lang="es-ES" sz="4800" dirty="0" smtClean="0"/>
              <a:t>Turno Mañana - Tarde</a:t>
            </a:r>
            <a:endParaRPr lang="es-ES" sz="4800" dirty="0"/>
          </a:p>
          <a:p>
            <a:pPr eaLnBrk="0" hangingPunct="0">
              <a:lnSpc>
                <a:spcPct val="80000"/>
              </a:lnSpc>
              <a:spcBef>
                <a:spcPts val="800"/>
              </a:spcBef>
            </a:pPr>
            <a:endParaRPr lang="es-ES" sz="4400" dirty="0"/>
          </a:p>
          <a:p>
            <a:pPr eaLnBrk="0" hangingPunct="0">
              <a:lnSpc>
                <a:spcPct val="80000"/>
              </a:lnSpc>
              <a:spcBef>
                <a:spcPts val="800"/>
              </a:spcBef>
            </a:pPr>
            <a:r>
              <a:rPr lang="es-ES" sz="2000" dirty="0" smtClean="0"/>
              <a:t>Fecha</a:t>
            </a:r>
            <a:r>
              <a:rPr lang="es-ES" sz="2000" dirty="0"/>
              <a:t>	: </a:t>
            </a:r>
            <a:r>
              <a:rPr lang="es-ES" sz="2000" dirty="0" smtClean="0"/>
              <a:t>Miércoles 13 </a:t>
            </a:r>
            <a:r>
              <a:rPr lang="es-ES" sz="2000" dirty="0" smtClean="0"/>
              <a:t>de </a:t>
            </a:r>
            <a:r>
              <a:rPr lang="es-ES" sz="2000" dirty="0" smtClean="0"/>
              <a:t>marzo</a:t>
            </a:r>
            <a:r>
              <a:rPr lang="es-ES" sz="2000" dirty="0" smtClean="0"/>
              <a:t> </a:t>
            </a:r>
            <a:r>
              <a:rPr lang="es-ES" sz="2000" dirty="0" smtClean="0"/>
              <a:t>de </a:t>
            </a:r>
            <a:r>
              <a:rPr lang="es-ES" sz="2000" dirty="0" smtClean="0"/>
              <a:t>2024</a:t>
            </a:r>
            <a:endParaRPr lang="es-ES" sz="2000" dirty="0"/>
          </a:p>
          <a:p>
            <a:pPr eaLnBrk="0" hangingPunct="0">
              <a:lnSpc>
                <a:spcPct val="80000"/>
              </a:lnSpc>
              <a:spcBef>
                <a:spcPts val="800"/>
              </a:spcBef>
            </a:pPr>
            <a:r>
              <a:rPr lang="es-ES" sz="2000" dirty="0"/>
              <a:t>Sala   	: </a:t>
            </a:r>
            <a:r>
              <a:rPr lang="es-ES" sz="2000" dirty="0" smtClean="0"/>
              <a:t>Biblioteca</a:t>
            </a:r>
            <a:endParaRPr lang="es-ES" sz="2000" dirty="0"/>
          </a:p>
          <a:p>
            <a:pPr eaLnBrk="0" hangingPunct="0">
              <a:lnSpc>
                <a:spcPct val="80000"/>
              </a:lnSpc>
              <a:spcBef>
                <a:spcPts val="800"/>
              </a:spcBef>
            </a:pPr>
            <a:r>
              <a:rPr lang="es-ES" sz="2000" dirty="0" smtClean="0"/>
              <a:t>Horario: </a:t>
            </a:r>
            <a:r>
              <a:rPr lang="es-ES_tradnl" sz="2000" dirty="0" smtClean="0"/>
              <a:t>07:00 </a:t>
            </a:r>
            <a:r>
              <a:rPr lang="es-ES_tradnl" sz="2000" dirty="0" smtClean="0"/>
              <a:t>a </a:t>
            </a:r>
            <a:r>
              <a:rPr lang="es-ES" sz="2000" dirty="0" smtClean="0"/>
              <a:t> </a:t>
            </a:r>
            <a:r>
              <a:rPr lang="es-ES" sz="2000" dirty="0" smtClean="0"/>
              <a:t>09:2</a:t>
            </a:r>
            <a:r>
              <a:rPr lang="es-ES" sz="2000" dirty="0" smtClean="0"/>
              <a:t>0 </a:t>
            </a:r>
            <a:r>
              <a:rPr lang="es-ES" sz="2000" dirty="0" smtClean="0"/>
              <a:t>Horas</a:t>
            </a:r>
            <a:endParaRPr lang="es-ES" sz="2000" dirty="0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904" y="1196752"/>
            <a:ext cx="5328592" cy="5478857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Indicadores rasgos conductuales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028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5 Tabla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855343"/>
              </p:ext>
            </p:extLst>
          </p:nvPr>
        </p:nvGraphicFramePr>
        <p:xfrm>
          <a:off x="846881" y="1196752"/>
          <a:ext cx="7602638" cy="5315858"/>
        </p:xfrm>
        <a:graphic>
          <a:graphicData uri="http://schemas.openxmlformats.org/drawingml/2006/table">
            <a:tbl>
              <a:tblPr/>
              <a:tblGrid>
                <a:gridCol w="2034152"/>
                <a:gridCol w="815958"/>
                <a:gridCol w="648072"/>
                <a:gridCol w="864096"/>
                <a:gridCol w="432048"/>
                <a:gridCol w="1224136"/>
                <a:gridCol w="1584176"/>
              </a:tblGrid>
              <a:tr h="183913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MINISTERIO DE EDUCACION Y </a:t>
                      </a:r>
                      <a:r>
                        <a:rPr lang="es-ES" sz="12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CIENCIAS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8391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Colegio Técnico Nacional de la Capital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8391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Especialidad</a:t>
                      </a:r>
                      <a:r>
                        <a:rPr lang="es-ES" sz="12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Informática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8391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Planilla de Control de Logros Académicos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21350">
                <a:tc gridSpan="7"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Alumno/a:……………………………………………………………………..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21350">
                <a:tc gridSpan="7"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Disciplina:…………………………………………………………………….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21350">
                <a:tc gridSpan="7"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Profesor/a:……………………………………………………………………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55173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Instrumento de Evaluación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Fecha Revisión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de puntos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Puntos Correctos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L/NL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Firma del Profesor/a</a:t>
                      </a:r>
                    </a:p>
                    <a:p>
                      <a:pPr algn="ctr" fontAlgn="ctr"/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Firma del/la Padre/Madre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9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7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9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7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9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7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9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7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97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97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97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97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97"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9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7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304800" y="358552"/>
            <a:ext cx="8686800" cy="838200"/>
          </a:xfrm>
        </p:spPr>
        <p:txBody>
          <a:bodyPr>
            <a:normAutofit/>
          </a:bodyPr>
          <a:lstStyle/>
          <a:p>
            <a:r>
              <a:rPr lang="es-ES" sz="3200" dirty="0" smtClean="0"/>
              <a:t>Formulario registro académico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139612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233784"/>
          </a:xfrm>
        </p:spPr>
        <p:txBody>
          <a:bodyPr>
            <a:normAutofit fontScale="92500" lnSpcReduction="20000"/>
          </a:bodyPr>
          <a:lstStyle/>
          <a:p>
            <a:r>
              <a:rPr lang="es-PY" b="1" dirty="0"/>
              <a:t>4</a:t>
            </a:r>
            <a:r>
              <a:rPr lang="es-PY" b="1" dirty="0" smtClean="0"/>
              <a:t>. </a:t>
            </a:r>
            <a:r>
              <a:rPr lang="es-PY" sz="3000" b="1" dirty="0" smtClean="0"/>
              <a:t>De los Muebles y Equipamientos en general:</a:t>
            </a:r>
            <a:endParaRPr lang="es-ES" sz="3600" dirty="0" smtClean="0"/>
          </a:p>
          <a:p>
            <a:pPr lvl="1"/>
            <a:endParaRPr lang="es-PY" sz="3000" dirty="0" smtClean="0"/>
          </a:p>
          <a:p>
            <a:pPr lvl="1" algn="just"/>
            <a:r>
              <a:rPr lang="es-PY" sz="3500" dirty="0" smtClean="0"/>
              <a:t>Todo lo existente en materia de muebles y equipamiento en la Especialidad será utilizado de modo a que contribuya a la durabilidad de los mismos.</a:t>
            </a:r>
            <a:endParaRPr lang="es-ES" sz="3900" dirty="0" smtClean="0"/>
          </a:p>
          <a:p>
            <a:pPr lvl="1" algn="just"/>
            <a:r>
              <a:rPr lang="es-PY" sz="3500" dirty="0" smtClean="0"/>
              <a:t>Cualquier desperfecto y/o inutilización de los mismos por descuido, irresponsabilidad, será restablecido y solventado por </a:t>
            </a:r>
            <a:r>
              <a:rPr lang="es-PY" sz="3500" dirty="0" smtClean="0"/>
              <a:t>él </a:t>
            </a:r>
            <a:r>
              <a:rPr lang="es-PY" sz="3500" dirty="0" smtClean="0"/>
              <a:t>o los alumnos responsables del daño, en la brevedad posible cualquiera sea el perjuicio ocasionado.</a:t>
            </a:r>
            <a:endParaRPr lang="es-ES" sz="3900" dirty="0" smtClean="0"/>
          </a:p>
          <a:p>
            <a:endParaRPr lang="es-E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476672"/>
            <a:ext cx="8686800" cy="6192688"/>
          </a:xfrm>
        </p:spPr>
        <p:txBody>
          <a:bodyPr>
            <a:noAutofit/>
          </a:bodyPr>
          <a:lstStyle/>
          <a:p>
            <a:r>
              <a:rPr lang="es-PY" sz="2800" b="1" dirty="0"/>
              <a:t>5</a:t>
            </a:r>
            <a:r>
              <a:rPr lang="es-PY" sz="2800" b="1" dirty="0" smtClean="0"/>
              <a:t>. De los Deberes y Obligaciones del Alumno:</a:t>
            </a:r>
            <a:endParaRPr lang="es-ES" dirty="0" smtClean="0"/>
          </a:p>
          <a:p>
            <a:pPr lvl="0" algn="just"/>
            <a:r>
              <a:rPr lang="es-PY" sz="2500" dirty="0" smtClean="0"/>
              <a:t>En todo momento deberá demostrar el comportamiento adecuado y acorde a las normas establecidas en cuanto a su apariencia personal ( </a:t>
            </a:r>
            <a:r>
              <a:rPr lang="es-PY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 de vestir, corte de pelo, peinado o cabello que le permita una visualización apropiada</a:t>
            </a:r>
            <a:r>
              <a:rPr lang="es-PY" sz="2500" dirty="0" smtClean="0"/>
              <a:t>.)</a:t>
            </a:r>
            <a:endParaRPr lang="es-ES" sz="2500" dirty="0" smtClean="0"/>
          </a:p>
          <a:p>
            <a:pPr lvl="0" algn="just"/>
            <a:r>
              <a:rPr lang="es-PY" sz="2500" dirty="0" smtClean="0"/>
              <a:t>Presentarse a la Institución o  a cualquier actividad fuera de la misma y organizada por el Colegio con el uniforme establecido para la ocasión.</a:t>
            </a:r>
            <a:endParaRPr lang="es-ES" sz="2500" dirty="0" smtClean="0"/>
          </a:p>
          <a:p>
            <a:pPr lvl="0" algn="just"/>
            <a:r>
              <a:rPr lang="es-PY" sz="2500" dirty="0" smtClean="0"/>
              <a:t>Durante las visitas técnicas, eventos y/o actividades organizadas demostrará como mínimo respeto y corrección,  y contar con su documento de identidad para el ingreso correspondiente. </a:t>
            </a:r>
            <a:endParaRPr lang="es-ES" sz="2500" dirty="0" smtClean="0"/>
          </a:p>
          <a:p>
            <a:pPr lvl="0" algn="just"/>
            <a:r>
              <a:rPr lang="es-PY" sz="2500" dirty="0" smtClean="0"/>
              <a:t>La inobservancia de cualquiera de los ítems anteriores serán evaluados durante el proceso.</a:t>
            </a:r>
            <a:endParaRPr lang="es-ES" sz="2500" dirty="0" smtClean="0"/>
          </a:p>
          <a:p>
            <a:endParaRPr lang="es-ES" sz="2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4282" y="571480"/>
            <a:ext cx="8686800" cy="5572164"/>
          </a:xfrm>
        </p:spPr>
        <p:txBody>
          <a:bodyPr>
            <a:noAutofit/>
          </a:bodyPr>
          <a:lstStyle/>
          <a:p>
            <a:pPr lvl="0"/>
            <a:r>
              <a:rPr lang="es-PY" sz="2800" b="1" dirty="0" smtClean="0"/>
              <a:t>Vestir el uniforme apropiadamente</a:t>
            </a:r>
            <a:r>
              <a:rPr lang="es-PY" sz="2400" b="1" dirty="0" smtClean="0"/>
              <a:t>:</a:t>
            </a:r>
          </a:p>
          <a:p>
            <a:pPr lvl="0"/>
            <a:endParaRPr lang="es-ES" sz="2400" dirty="0" smtClean="0"/>
          </a:p>
          <a:p>
            <a:r>
              <a:rPr lang="es-PY" sz="2400" dirty="0" smtClean="0"/>
              <a:t>	</a:t>
            </a:r>
            <a:r>
              <a:rPr lang="es-PY" b="1" i="1" dirty="0" smtClean="0"/>
              <a:t>Diario</a:t>
            </a:r>
            <a:r>
              <a:rPr lang="es-PY" dirty="0" smtClean="0"/>
              <a:t>: remera con cuello bordo, debajo remera blanca o negra (caso necesario), jeans clásico </a:t>
            </a:r>
            <a:r>
              <a:rPr lang="es-PY" dirty="0" smtClean="0"/>
              <a:t>azul, </a:t>
            </a:r>
            <a:r>
              <a:rPr lang="es-PY" dirty="0" smtClean="0"/>
              <a:t>calzado deportivo no flúor.</a:t>
            </a:r>
            <a:endParaRPr lang="es-ES" dirty="0" smtClean="0"/>
          </a:p>
          <a:p>
            <a:r>
              <a:rPr lang="es-PY" dirty="0" smtClean="0"/>
              <a:t>	</a:t>
            </a:r>
            <a:r>
              <a:rPr lang="es-PY" b="1" i="1" dirty="0" smtClean="0"/>
              <a:t>E. Física</a:t>
            </a:r>
            <a:r>
              <a:rPr lang="es-PY" dirty="0" smtClean="0"/>
              <a:t>: remera y buzo de E. Física del colegio, calzado deportivo no flúor.</a:t>
            </a:r>
            <a:endParaRPr lang="es-ES" dirty="0" smtClean="0"/>
          </a:p>
          <a:p>
            <a:r>
              <a:rPr lang="es-PY" dirty="0" smtClean="0"/>
              <a:t>	</a:t>
            </a:r>
            <a:r>
              <a:rPr lang="es-PY" b="1" i="1" dirty="0" smtClean="0"/>
              <a:t>De Gala</a:t>
            </a:r>
            <a:r>
              <a:rPr lang="es-PY" dirty="0" smtClean="0"/>
              <a:t>: camisa blanca mangas largas, remera blanca debajo (caso necesario), corbata marrón </a:t>
            </a:r>
            <a:r>
              <a:rPr lang="es-PY" dirty="0" smtClean="0"/>
              <a:t>africano con la insignia.</a:t>
            </a:r>
            <a:endParaRPr lang="es-ES" dirty="0" smtClean="0"/>
          </a:p>
          <a:p>
            <a:r>
              <a:rPr lang="es-PY" sz="2400" dirty="0" smtClean="0"/>
              <a:t>	</a:t>
            </a:r>
            <a:endParaRPr lang="es-ES" sz="11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smtClean="0"/>
              <a:t>Modelo de jean clásico Dama</a:t>
            </a:r>
            <a:endParaRPr lang="es-PY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5" y="1412775"/>
            <a:ext cx="4738127" cy="4738127"/>
          </a:xfrm>
        </p:spPr>
      </p:pic>
      <p:pic>
        <p:nvPicPr>
          <p:cNvPr id="8" name="3 Marcador de contenid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00673"/>
            <a:ext cx="3558087" cy="47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42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smtClean="0"/>
              <a:t>Modelo de jean clásico caballero</a:t>
            </a:r>
            <a:endParaRPr lang="es-PY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295400"/>
            <a:ext cx="4968552" cy="4968552"/>
          </a:xfrm>
        </p:spPr>
      </p:pic>
    </p:spTree>
    <p:extLst>
      <p:ext uri="{BB962C8B-B14F-4D97-AF65-F5344CB8AC3E}">
        <p14:creationId xmlns:p14="http://schemas.microsoft.com/office/powerpoint/2010/main" val="16324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Uniforme de gala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Y" b="1" i="1" dirty="0" smtClean="0"/>
              <a:t>Mujeres</a:t>
            </a:r>
            <a:r>
              <a:rPr lang="es-PY" dirty="0" smtClean="0"/>
              <a:t>: pollera marrón africano largo hasta la rodilla, media blanca ¾, Guillermina o Mocasín negro o marrón.</a:t>
            </a:r>
            <a:endParaRPr lang="es-ES" dirty="0" smtClean="0"/>
          </a:p>
          <a:p>
            <a:r>
              <a:rPr lang="es-PY" b="1" i="1" dirty="0" smtClean="0"/>
              <a:t>Varones</a:t>
            </a:r>
            <a:r>
              <a:rPr lang="es-PY" dirty="0" smtClean="0"/>
              <a:t>: pantalón de vestir marrón africano, media negra o marrón, mocasín o calzado de vestir negro o marrón, cinto igual color del calzado.</a:t>
            </a:r>
            <a:endParaRPr lang="es-ES" dirty="0" smtClean="0"/>
          </a:p>
          <a:p>
            <a:pPr lvl="0"/>
            <a:r>
              <a:rPr lang="es-PY" dirty="0" smtClean="0"/>
              <a:t>No colgar, pegar ni portar distintivos alusivos a clubes deportivos o de partidos políticos sean cual sean estos.</a:t>
            </a:r>
            <a:endParaRPr lang="es-ES" dirty="0" smtClean="0"/>
          </a:p>
          <a:p>
            <a:endParaRPr lang="es-ES" sz="1400" dirty="0" smtClean="0"/>
          </a:p>
          <a:p>
            <a:endParaRPr lang="es-E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4404" y="464324"/>
            <a:ext cx="8686800" cy="838200"/>
          </a:xfrm>
        </p:spPr>
        <p:txBody>
          <a:bodyPr>
            <a:normAutofit/>
          </a:bodyPr>
          <a:lstStyle/>
          <a:p>
            <a:r>
              <a:rPr lang="es-ES" dirty="0" smtClean="0"/>
              <a:t>Horario Primero </a:t>
            </a:r>
            <a:r>
              <a:rPr lang="es-ES" b="1" dirty="0" smtClean="0"/>
              <a:t>2024</a:t>
            </a:r>
            <a:r>
              <a:rPr lang="es-ES" dirty="0" smtClean="0"/>
              <a:t> </a:t>
            </a:r>
            <a:r>
              <a:rPr lang="es-ES" dirty="0" smtClean="0"/>
              <a:t>– </a:t>
            </a:r>
            <a:r>
              <a:rPr lang="es-ES" dirty="0" err="1" smtClean="0"/>
              <a:t>t.m</a:t>
            </a:r>
            <a:r>
              <a:rPr lang="es-ES" dirty="0" smtClean="0"/>
              <a:t>.</a:t>
            </a:r>
            <a:endParaRPr lang="es-ES" dirty="0"/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idx="1"/>
          </p:nvPr>
        </p:nvGraphicFramePr>
        <p:xfrm>
          <a:off x="428595" y="1500172"/>
          <a:ext cx="8358248" cy="4183559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1326453"/>
                <a:gridCol w="1406359"/>
                <a:gridCol w="1406359"/>
                <a:gridCol w="1406359"/>
                <a:gridCol w="1406359"/>
                <a:gridCol w="1406359"/>
              </a:tblGrid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/>
                        <a:t>Hora</a:t>
                      </a:r>
                      <a:endParaRPr lang="es-ES" sz="1100" b="1" i="0" u="none" strike="noStrike" dirty="0"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Lunes</a:t>
                      </a:r>
                      <a:endParaRPr lang="es-ES" sz="1100" b="1" i="0" u="none" strike="noStrike"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Martes</a:t>
                      </a:r>
                      <a:endParaRPr lang="es-ES" sz="1100" b="1" i="0" u="none" strike="noStrike"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Miércoles</a:t>
                      </a:r>
                      <a:endParaRPr lang="es-ES" sz="1100" b="1" i="0" u="none" strike="noStrike"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Jueves</a:t>
                      </a:r>
                      <a:endParaRPr lang="es-ES" sz="1100" b="1" i="0" u="none" strike="noStrike"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Viernes</a:t>
                      </a:r>
                      <a:endParaRPr lang="es-ES" sz="1100" b="1" i="0" u="none" strike="noStrike"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07:00 - 07:35</a:t>
                      </a:r>
                      <a:endParaRPr lang="es-ES" sz="1000" b="0" i="0" u="none" strike="noStrike"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Algoritmica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Laboratorio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Matemática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Etica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Historia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/>
                        <a:t>07:35 - 08:10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Graciela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Hardware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Elizabeth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Zulma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Jorge F.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86219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/>
                        <a:t>08:10 - 08:45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"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Cristian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"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Administración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Inglés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08:45 - 09:20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"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"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"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Lourdes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Alcira C.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09:20 - 09:40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Receso</a:t>
                      </a:r>
                      <a:endParaRPr lang="es-ES" sz="1100" b="1" i="1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09:40 - 10:15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Química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Info. Gral.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Quimica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Laboratorio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Matemática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10:15 - 10:50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Rosalba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Cristian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Rosalba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PHP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Elizabeth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10:50 - 11:25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Guarani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Guarani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Ingles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Federico G.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Ciencias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11:25 - 12:00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Zully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Zully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Alcira C.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"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Irma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Salas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/>
                        <a:t>Sala 1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Sala 2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Sala 3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Sala 3 / Labo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 PC 09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13:00 - 13:35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E. Física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Literatura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Fisica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13:35 - 14:10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Angel Amarilla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Susana A.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Parodi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14:10 - 14:45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Literatura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"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"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14:45 - 15:20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Susana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"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15:20 - 15:40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Receso</a:t>
                      </a:r>
                      <a:endParaRPr lang="es-ES" sz="1100" b="1" i="1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15:40 - 16:15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16:15 - 16:50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16:50 - 17:25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17:25 - 18:00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/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1998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Salas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 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Sala 1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PC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/>
                        <a:t>Sala 3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 dirty="0"/>
                        <a:t>Sala 1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graphicFrame>
        <p:nvGraphicFramePr>
          <p:cNvPr id="8" name="4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824355"/>
              </p:ext>
            </p:extLst>
          </p:nvPr>
        </p:nvGraphicFramePr>
        <p:xfrm>
          <a:off x="457202" y="1302524"/>
          <a:ext cx="8462958" cy="5144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0493"/>
                <a:gridCol w="1410493"/>
                <a:gridCol w="1410493"/>
                <a:gridCol w="1410493"/>
                <a:gridCol w="1410493"/>
                <a:gridCol w="1410493"/>
              </a:tblGrid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/>
                        <a:t>Hora</a:t>
                      </a:r>
                      <a:endParaRPr lang="es-ES" sz="1200" b="1" i="0" u="none" strike="noStrike" dirty="0"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/>
                        <a:t>Lunes</a:t>
                      </a:r>
                      <a:endParaRPr lang="es-ES" sz="1200" b="1" i="0" u="none" strike="noStrike" dirty="0"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/>
                        <a:t>Martes</a:t>
                      </a:r>
                      <a:endParaRPr lang="es-ES" sz="1200" b="1" i="0" u="none" strike="noStrike"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/>
                        <a:t>Miércoles</a:t>
                      </a:r>
                      <a:endParaRPr lang="es-ES" sz="1200" b="1" i="0" u="none" strike="noStrike"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/>
                        <a:t>Jueves</a:t>
                      </a:r>
                      <a:endParaRPr lang="es-ES" sz="1200" b="1" i="0" u="none" strike="noStrike">
                        <a:latin typeface="Calisto M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/>
                        <a:t>Viernes</a:t>
                      </a:r>
                      <a:endParaRPr lang="es-ES" sz="1200" b="1" i="0" u="none" strike="noStrike">
                        <a:latin typeface="Calisto MT"/>
                      </a:endParaRPr>
                    </a:p>
                  </a:txBody>
                  <a:tcPr marL="0" marR="0" marT="0" marB="0" anchor="b"/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07:00 - 07:35</a:t>
                      </a:r>
                      <a:endParaRPr lang="es-E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Química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Laboratorio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Dibujo Técnico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Algorítmica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07:35 - 08:10</a:t>
                      </a:r>
                      <a:endParaRPr lang="es-E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Oscar Ibarrola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Susana A.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Aracely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Ortiz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Graciela López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08:10 - 08:45</a:t>
                      </a:r>
                      <a:endParaRPr lang="es-E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 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Federico G.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Ciencias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08:45 - 09:20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Mirian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Montania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Laura Rivas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7046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09:20 - 09:40</a:t>
                      </a:r>
                      <a:endParaRPr lang="es-E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ES" sz="1800" b="1" i="1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E C E S O</a:t>
                      </a:r>
                      <a:endParaRPr lang="es-ES" sz="18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09:40 - 10:15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Matemática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Física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Antropología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Laboratorio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8007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10:15 - 10:50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Elizabeth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Ascurra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Mirian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Montania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Claudia Burgos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Julio </a:t>
                      </a:r>
                      <a:r>
                        <a:rPr lang="es-ES" sz="1400" b="0" i="0" u="none" strike="noStrike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Chereti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Linux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1035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10:50 - 11:25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Guarani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Cristian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D.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4240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11:25 - 12:00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Zully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Nuñez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Susana</a:t>
                      </a:r>
                      <a:r>
                        <a:rPr lang="es-ES" sz="11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Alvarenga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33056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Salas</a:t>
                      </a:r>
                      <a:endParaRPr lang="es-ES" sz="1100" b="1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</a:t>
                      </a:r>
                      <a:r>
                        <a:rPr lang="es-ES" sz="1100" b="1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07/Sala 1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</a:t>
                      </a:r>
                      <a:r>
                        <a:rPr lang="es-ES" sz="1100" b="1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100" b="1" i="0" u="none" strike="noStrike" baseline="0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</a:t>
                      </a:r>
                      <a:r>
                        <a:rPr lang="es-ES" sz="1100" b="1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./Sala 3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</a:t>
                      </a:r>
                      <a:r>
                        <a:rPr lang="es-ES" sz="1100" b="1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DT/ PC 09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 1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13:00 - 13:35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Educación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Física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Ingles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Matemática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8117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13:35 - 14:10</a:t>
                      </a:r>
                      <a:endParaRPr lang="es-E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Gerardo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400" b="0" i="0" u="none" strike="noStrike" baseline="0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Ovelar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Alcira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Cácere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Elizabeth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31029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14:10 - 14:45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Gral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Orientación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14:45 - 15:20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Cristian D.</a:t>
                      </a:r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Graciela M.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7046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15:20 - 15:40</a:t>
                      </a:r>
                      <a:endParaRPr lang="es-E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endParaRPr lang="es-ES" sz="18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15:40 - 16:15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16:15 - 16:50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16:50 - 17:25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17:25 - 18:00</a:t>
                      </a:r>
                      <a:endParaRPr lang="es-ES" sz="11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</a:tr>
              <a:tr h="22601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Salas</a:t>
                      </a:r>
                      <a:endParaRPr lang="es-ES" sz="1100" b="1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</a:t>
                      </a:r>
                      <a:r>
                        <a:rPr lang="es-ES" sz="11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HW</a:t>
                      </a:r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 3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1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1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00042"/>
            <a:ext cx="8686800" cy="838200"/>
          </a:xfrm>
        </p:spPr>
        <p:txBody>
          <a:bodyPr>
            <a:normAutofit/>
          </a:bodyPr>
          <a:lstStyle/>
          <a:p>
            <a:r>
              <a:rPr lang="es-ES" dirty="0" smtClean="0"/>
              <a:t>Horario Primero  </a:t>
            </a:r>
            <a:r>
              <a:rPr lang="es-ES" dirty="0" smtClean="0"/>
              <a:t>2024 </a:t>
            </a:r>
            <a:r>
              <a:rPr lang="es-ES" dirty="0" smtClean="0"/>
              <a:t>– t.t.</a:t>
            </a:r>
            <a:endParaRPr lang="es-ES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696312"/>
              </p:ext>
            </p:extLst>
          </p:nvPr>
        </p:nvGraphicFramePr>
        <p:xfrm>
          <a:off x="323529" y="1196752"/>
          <a:ext cx="8722854" cy="50016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53809"/>
                <a:gridCol w="1453809"/>
                <a:gridCol w="1453809"/>
                <a:gridCol w="1453809"/>
                <a:gridCol w="1453809"/>
                <a:gridCol w="1453809"/>
              </a:tblGrid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Hora</a:t>
                      </a:r>
                      <a:endParaRPr lang="es-ES" sz="1600" b="1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Lunes</a:t>
                      </a:r>
                      <a:endParaRPr lang="es-ES" sz="1600" b="1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Martes</a:t>
                      </a:r>
                      <a:endParaRPr lang="es-ES" sz="1600" b="1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Miércoles</a:t>
                      </a:r>
                      <a:endParaRPr lang="es-ES" sz="1600" b="1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Jueves</a:t>
                      </a:r>
                      <a:endParaRPr lang="es-ES" sz="1600" b="1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Viernes</a:t>
                      </a:r>
                      <a:endParaRPr lang="es-ES" sz="1600" b="1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07:00 - 07:35</a:t>
                      </a:r>
                      <a:endParaRPr lang="es-ES" sz="12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Laboratorio Web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Algorítmica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Ingles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Física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Laboratorio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07:35 - 08:10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Federico G.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Graciela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López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Alcira Cáceres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Claudia Burgos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Linux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27969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08:10 - 08:45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400" b="0" i="0" u="none" strike="noStrike" baseline="0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Gral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Cristian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Delgado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08:45 - 09:20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Cristian Delgado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09:20 - 09:40</a:t>
                      </a:r>
                      <a:endParaRPr lang="es-ES" sz="12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ES" sz="1400" b="1" i="1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E C E S O</a:t>
                      </a:r>
                      <a:endParaRPr lang="es-ES" sz="14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09:40 - 10:15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Antropología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 de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Guaraní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10:15 - 10:50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Julio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Chereti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Susana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A.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Susana A.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Refuerzo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Romy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Aguilera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10:50 - 11:25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Química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s-PY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Gral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Orientación</a:t>
                      </a:r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11:25 - 12:00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Luz Angulo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s-PY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Cristian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Delgado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Ruth Estigarribia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Salas</a:t>
                      </a:r>
                      <a:endParaRPr lang="es-ES" sz="1200" b="1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Labo_Soft</a:t>
                      </a:r>
                      <a:r>
                        <a:rPr lang="es-ES" sz="12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./ PC7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</a:t>
                      </a:r>
                      <a:r>
                        <a:rPr lang="es-ES" sz="1200" b="1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 1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5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 Física/Pasillo/Sala3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LaboSoft</a:t>
                      </a:r>
                      <a:r>
                        <a:rPr lang="es-ES" sz="12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/Sala</a:t>
                      </a:r>
                      <a:r>
                        <a:rPr lang="es-ES" sz="1200" b="1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13:00 - 13:35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Matemática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 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 Técnico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13:35 - 14:10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Elizabeth Ascurra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Gustavo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Ramírez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Aracely Ortiz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14:10 - 14:45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Matemática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Ciencias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14:45 - 15:20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Elizabeth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Ascurra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Laura</a:t>
                      </a:r>
                      <a:r>
                        <a:rPr lang="es-ES" sz="14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Rivas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15:20 - 15:40</a:t>
                      </a:r>
                      <a:endParaRPr lang="es-ES" sz="12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i="1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E C E S O</a:t>
                      </a:r>
                      <a:endParaRPr lang="es-ES" sz="14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15:40 - 16:15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E. Física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16:15 - 16:50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Oscar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Villasanti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16:50 - 17:25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305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17:25 - 18:00</a:t>
                      </a:r>
                      <a:endParaRPr lang="es-ES" sz="1200" b="0" i="0" u="none" strike="noStrik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20309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Salas</a:t>
                      </a:r>
                      <a:endParaRPr lang="es-ES" sz="1200" b="1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 1</a:t>
                      </a:r>
                      <a:endParaRPr lang="es-ES" sz="1200" b="1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200" b="1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 1</a:t>
                      </a:r>
                      <a:endParaRPr lang="es-ES" sz="1200" b="1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 /  Sala 1</a:t>
                      </a:r>
                      <a:endParaRPr lang="es-ES" sz="1200" b="1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9558" y="285728"/>
            <a:ext cx="8634442" cy="838200"/>
          </a:xfrm>
        </p:spPr>
        <p:txBody>
          <a:bodyPr>
            <a:normAutofit/>
          </a:bodyPr>
          <a:lstStyle/>
          <a:p>
            <a:pPr algn="ctr"/>
            <a:r>
              <a:rPr lang="es-ES" sz="2800" dirty="0" smtClean="0"/>
              <a:t>Procedimiento interno de la especialidad</a:t>
            </a:r>
            <a:endParaRPr lang="es-ES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5720" y="1142984"/>
            <a:ext cx="8686800" cy="5286412"/>
          </a:xfrm>
        </p:spPr>
        <p:txBody>
          <a:bodyPr>
            <a:normAutofit fontScale="25000" lnSpcReduction="20000"/>
          </a:bodyPr>
          <a:lstStyle/>
          <a:p>
            <a:r>
              <a:rPr lang="es-PY" dirty="0" smtClean="0"/>
              <a:t> </a:t>
            </a:r>
            <a:endParaRPr lang="es-ES" sz="3600" dirty="0" smtClean="0"/>
          </a:p>
          <a:p>
            <a:r>
              <a:rPr lang="es-PY" sz="8000" i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 el propósito de lograr un mejor desenvolvimiento en las actividades de la Especialidad se establece los </a:t>
            </a:r>
            <a:r>
              <a:rPr lang="es-PY" sz="8000" i="1" dirty="0" err="1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sgtes</a:t>
            </a:r>
            <a:r>
              <a:rPr lang="es-PY" sz="8000" i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. puntos</a:t>
            </a:r>
            <a:r>
              <a:rPr lang="es-PY" sz="7200" i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</a:p>
          <a:p>
            <a:endParaRPr lang="es-ES" sz="8000" i="1" dirty="0" smtClean="0"/>
          </a:p>
          <a:p>
            <a:r>
              <a:rPr lang="es-PY" sz="10000" b="1" dirty="0" smtClean="0"/>
              <a:t>1. Las salas de clases y los laboratorios deberán presentar en todo momento un aspecto impecable en cuanto al orden y limpieza, siendo estas actividades responsabilidad tanto de Instructores como de los Alumnos.</a:t>
            </a:r>
            <a:endParaRPr lang="es-ES" sz="10000" dirty="0" smtClean="0"/>
          </a:p>
          <a:p>
            <a:r>
              <a:rPr lang="es-PY" sz="10000" dirty="0" smtClean="0"/>
              <a:t>	</a:t>
            </a:r>
            <a:r>
              <a:rPr lang="es-PY" sz="10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</a:t>
            </a:r>
            <a:r>
              <a:rPr lang="es-PY" sz="10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De las clases teóricas en la especialidad y de las prácticas de Laboratorio.</a:t>
            </a:r>
            <a:endParaRPr lang="es-ES" sz="100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PY" sz="10000" dirty="0" smtClean="0"/>
              <a:t>	</a:t>
            </a:r>
            <a:r>
              <a:rPr lang="es-PY" sz="11200" dirty="0" smtClean="0"/>
              <a:t>1.1.1. Todos los alumnos formarán parte de grupos de limpieza.</a:t>
            </a:r>
            <a:endParaRPr lang="es-ES" sz="11200" dirty="0" smtClean="0"/>
          </a:p>
          <a:p>
            <a:pPr algn="just"/>
            <a:r>
              <a:rPr lang="es-PY" sz="11200" dirty="0" smtClean="0"/>
              <a:t>	1.1.2. Cada grupo tendrá a su cargo la limpieza de la sala de clases una vez finalizada las actividades; alternando con los otros grupos dicha responsabilidad, durante todo el año lectivo.</a:t>
            </a:r>
            <a:endParaRPr lang="es-ES" sz="14400" dirty="0" smtClean="0"/>
          </a:p>
          <a:p>
            <a:r>
              <a:rPr lang="es-PY" sz="9600" dirty="0" smtClean="0"/>
              <a:t>	</a:t>
            </a:r>
            <a:r>
              <a:rPr lang="es-PY" sz="4000" dirty="0" smtClean="0"/>
              <a:t>	</a:t>
            </a:r>
            <a:endParaRPr lang="es-ES" sz="3600" dirty="0" smtClean="0"/>
          </a:p>
          <a:p>
            <a:endParaRPr lang="es-E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200" dirty="0" smtClean="0"/>
              <a:t>Laboratorio de hardware – Proyecto 2012 – 2013 (Padres)</a:t>
            </a:r>
            <a:endParaRPr lang="es-ES" sz="2200" dirty="0"/>
          </a:p>
        </p:txBody>
      </p:sp>
      <p:pic>
        <p:nvPicPr>
          <p:cNvPr id="4" name="3 Marcador de contenido" descr="IMG-20150511-WA000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357298"/>
            <a:ext cx="8001057" cy="4500594"/>
          </a:xfrm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285720" y="5929330"/>
            <a:ext cx="7572428" cy="8382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Inversión por mueble 12.000.000 + parte eléctrica 5.000.000.-</a:t>
            </a:r>
            <a:endParaRPr kumimoji="0" lang="es-ES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8686800" cy="838200"/>
          </a:xfrm>
        </p:spPr>
        <p:txBody>
          <a:bodyPr>
            <a:noAutofit/>
          </a:bodyPr>
          <a:lstStyle/>
          <a:p>
            <a:r>
              <a:rPr lang="es-ES" sz="2200" dirty="0" smtClean="0"/>
              <a:t>Laboratorio de hardware – Proyecto 2012 – 2013 (padres)</a:t>
            </a:r>
            <a:endParaRPr lang="es-ES" sz="22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0" y="1362744"/>
            <a:ext cx="3563081" cy="5025437"/>
          </a:xfrm>
        </p:spPr>
      </p:pic>
      <p:pic>
        <p:nvPicPr>
          <p:cNvPr id="7" name="6 Imagen" descr="WP_20150513_0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014344" y="420334"/>
            <a:ext cx="2428893" cy="4313714"/>
          </a:xfrm>
          <a:prstGeom prst="rect">
            <a:avLst/>
          </a:prstGeom>
        </p:spPr>
      </p:pic>
      <p:pic>
        <p:nvPicPr>
          <p:cNvPr id="8" name="7 Imagen" descr="WP_20150513_00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1932" y="3786193"/>
            <a:ext cx="4313715" cy="2601988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357158" y="6357958"/>
            <a:ext cx="7429552" cy="500042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Inversión por maletín de herramientas </a:t>
            </a:r>
            <a:endParaRPr kumimoji="0" lang="es-ES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200" dirty="0" smtClean="0"/>
              <a:t>Laboratorio de hardware – Proyecto 2012 – 2013 (padres)</a:t>
            </a:r>
            <a:endParaRPr lang="es-ES" sz="22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37" y="1295129"/>
            <a:ext cx="3813888" cy="508518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91" y="1295129"/>
            <a:ext cx="3813888" cy="508518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200" dirty="0" smtClean="0"/>
              <a:t>Laboratorio de hardware – Proyecto 2012 – 2013 (padres)</a:t>
            </a:r>
            <a:endParaRPr lang="es-ES" sz="2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" y="1295400"/>
            <a:ext cx="3976464" cy="5301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03" y="4102157"/>
            <a:ext cx="2103492" cy="25672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13" y="4077072"/>
            <a:ext cx="2263642" cy="25922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26" y="1295400"/>
            <a:ext cx="4565374" cy="278167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Proyecto 2014 -  Sala virtual</a:t>
            </a:r>
            <a:endParaRPr lang="es-ES" dirty="0"/>
          </a:p>
        </p:txBody>
      </p:sp>
      <p:pic>
        <p:nvPicPr>
          <p:cNvPr id="4" name="3 Marcador de contenido" descr="IMG-20150511-WA00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122" y="1554163"/>
            <a:ext cx="8046155" cy="4525962"/>
          </a:xfr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Proyecto 2014 -  Sala virtual (padres)</a:t>
            </a:r>
            <a:endParaRPr lang="es-ES" dirty="0"/>
          </a:p>
        </p:txBody>
      </p:sp>
      <p:pic>
        <p:nvPicPr>
          <p:cNvPr id="4" name="3 Marcador de contenido" descr="IMG-20150511-WA00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122" y="1554163"/>
            <a:ext cx="8046155" cy="4525962"/>
          </a:xfr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Proyecto 2014 -  Sala virtual (padres)</a:t>
            </a:r>
            <a:endParaRPr lang="es-ES" dirty="0"/>
          </a:p>
        </p:txBody>
      </p:sp>
      <p:pic>
        <p:nvPicPr>
          <p:cNvPr id="4" name="3 Marcador de contenido" descr="WP_20150513_0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34" y="1428736"/>
            <a:ext cx="4396172" cy="3089282"/>
          </a:xfrm>
        </p:spPr>
      </p:pic>
      <p:pic>
        <p:nvPicPr>
          <p:cNvPr id="5" name="4 Imagen" descr="WP_20150513_00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9256" y="1357298"/>
            <a:ext cx="2848510" cy="5058955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357158" y="4786322"/>
            <a:ext cx="5000628" cy="114300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Utilización de la sala virtual a partir de agosto 2014.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8686800" cy="61434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Proyecto 2015 (padres)</a:t>
            </a:r>
            <a:endParaRPr lang="es-ES" dirty="0"/>
          </a:p>
        </p:txBody>
      </p:sp>
      <p:pic>
        <p:nvPicPr>
          <p:cNvPr id="6" name="5 Marcador de contenido" descr="IMG_104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281" y="1142984"/>
            <a:ext cx="4429157" cy="3357586"/>
          </a:xfrm>
        </p:spPr>
      </p:pic>
      <p:pic>
        <p:nvPicPr>
          <p:cNvPr id="8" name="5 Marcador de contenido" descr="IMG_104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88" y="1142984"/>
            <a:ext cx="4405311" cy="3375421"/>
          </a:xfrm>
          <a:prstGeom prst="rect">
            <a:avLst/>
          </a:prstGeom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357158" y="4786322"/>
            <a:ext cx="8643998" cy="114300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Adquisición de componentes 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: 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PROBADOR DE CABLE rj45, PINZA PARA CABLE DE RED UTP (11 UNIDADES), FICHAS RJ45 (400 UNIDADES).</a:t>
            </a:r>
            <a:endParaRPr kumimoji="0" lang="es-ES" sz="1600" b="1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8686800" cy="61434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Proyecto 2015 (padres)</a:t>
            </a:r>
            <a:endParaRPr lang="es-ES" dirty="0"/>
          </a:p>
        </p:txBody>
      </p:sp>
      <p:pic>
        <p:nvPicPr>
          <p:cNvPr id="7" name="5 Marcador de contenido" descr="IMG_104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142984"/>
            <a:ext cx="4287808" cy="3215856"/>
          </a:xfrm>
        </p:spPr>
      </p:pic>
      <p:pic>
        <p:nvPicPr>
          <p:cNvPr id="8" name="5 Marcador de contenido" descr="IMG_104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1142984"/>
            <a:ext cx="4143372" cy="3214710"/>
          </a:xfrm>
          <a:prstGeom prst="rect">
            <a:avLst/>
          </a:prstGeom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357158" y="4786322"/>
            <a:ext cx="8643998" cy="114300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Adquisición de componentes 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: 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300 METROS DE CABLE DE RED UTILIZADOS EN EL LABORATORIO DE HARDWARE EN LAS DISCIPLINAS HARDWARE Y REDES.</a:t>
            </a:r>
            <a:endParaRPr kumimoji="0" lang="es-ES" sz="1600" b="1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8686800" cy="61434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Proyecto 2015 (padres)</a:t>
            </a:r>
            <a:endParaRPr lang="es-ES" dirty="0"/>
          </a:p>
        </p:txBody>
      </p:sp>
      <p:pic>
        <p:nvPicPr>
          <p:cNvPr id="8" name="5 Marcador de contenido" descr="IMG_10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357298"/>
            <a:ext cx="4186602" cy="2500330"/>
          </a:xfrm>
          <a:prstGeom prst="rect">
            <a:avLst/>
          </a:prstGeom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357158" y="4286256"/>
            <a:ext cx="8643998" cy="114300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Adquisición de aire acondicionado 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de la marca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good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weather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de 30.000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btu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y dos soporte para proyector.</a:t>
            </a:r>
          </a:p>
        </p:txBody>
      </p:sp>
      <p:pic>
        <p:nvPicPr>
          <p:cNvPr id="10" name="5 Marcador de contenido" descr="IMG_10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1357298"/>
            <a:ext cx="4143372" cy="250477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5720" y="1071546"/>
            <a:ext cx="8686800" cy="4714908"/>
          </a:xfrm>
        </p:spPr>
        <p:txBody>
          <a:bodyPr>
            <a:normAutofit fontScale="25000" lnSpcReduction="20000"/>
          </a:bodyPr>
          <a:lstStyle/>
          <a:p>
            <a:endParaRPr lang="es-PY" sz="4200" dirty="0" smtClean="0"/>
          </a:p>
          <a:p>
            <a:pPr algn="just"/>
            <a:r>
              <a:rPr lang="es-PY" sz="12800" dirty="0" smtClean="0"/>
              <a:t>1.1.3.</a:t>
            </a:r>
            <a:r>
              <a:rPr lang="es-PY" sz="8600" dirty="0" smtClean="0"/>
              <a:t> </a:t>
            </a:r>
            <a:r>
              <a:rPr lang="es-PY" sz="12800" dirty="0" smtClean="0"/>
              <a:t>El alumno que no realiza la tarea correspondiente con su grupo, será el único responsable de la limpieza de la sala de clase o  laboratorio, durante la semana siguiente.</a:t>
            </a:r>
          </a:p>
          <a:p>
            <a:pPr algn="just"/>
            <a:r>
              <a:rPr lang="es-PY" sz="12800" dirty="0" smtClean="0"/>
              <a:t>1.1.4. Está prohibido la ingestión de alimentos durante las clases teóricas y/o practicas en el laboratorio o sala de clases.</a:t>
            </a:r>
          </a:p>
          <a:p>
            <a:pPr algn="just"/>
            <a:r>
              <a:rPr lang="es-PY" sz="12800" dirty="0" smtClean="0"/>
              <a:t>1.1.5. Está prohibido cualquier tipo de juego (dados, naipes, etc.), así como el empleo de cualquier otro elemento distractor     durante el desarrollo de actividades académicas.</a:t>
            </a:r>
            <a:endParaRPr lang="es-ES" sz="24000" dirty="0" smtClean="0"/>
          </a:p>
          <a:p>
            <a:endParaRPr lang="es-ES" sz="17600" dirty="0" smtClean="0"/>
          </a:p>
          <a:p>
            <a:endParaRPr lang="es-ES" sz="48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8686800" cy="614346"/>
          </a:xfrm>
        </p:spPr>
        <p:txBody>
          <a:bodyPr>
            <a:normAutofit fontScale="90000"/>
          </a:bodyPr>
          <a:lstStyle/>
          <a:p>
            <a:r>
              <a:rPr lang="es-ES" sz="3300" dirty="0" smtClean="0"/>
              <a:t>Proyecto 2015 – Grupo mantenimiento </a:t>
            </a:r>
            <a:r>
              <a:rPr lang="es-ES" sz="2200" dirty="0" smtClean="0"/>
              <a:t>(Padres)</a:t>
            </a:r>
            <a:endParaRPr lang="es-ES" sz="2200" dirty="0"/>
          </a:p>
        </p:txBody>
      </p:sp>
      <p:pic>
        <p:nvPicPr>
          <p:cNvPr id="7" name="5 Marcador de contenido" descr="IMG_104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496" y="1500174"/>
            <a:ext cx="4287808" cy="3215856"/>
          </a:xfrm>
        </p:spPr>
      </p:pic>
      <p:pic>
        <p:nvPicPr>
          <p:cNvPr id="8" name="5 Marcador de contenido" descr="IMG_10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5175" y="2049347"/>
            <a:ext cx="4143372" cy="2330646"/>
          </a:xfrm>
          <a:prstGeom prst="rect">
            <a:avLst/>
          </a:prstGeom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357158" y="5357826"/>
            <a:ext cx="8643998" cy="114300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Adquisición DE KIT DE HERRAMIENTAS 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: 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pinza corte diagonal 7 mango de vinil, pinza universal 6 mango de vinil,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buscapolo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80-500 v 19 cm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truper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cutter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5´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truper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destornillador cruz grande, chico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truper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destornillador plano grande, chico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truper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.</a:t>
            </a:r>
            <a:endParaRPr kumimoji="0" lang="es-ES" sz="1600" b="1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8686800" cy="61434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Proyecto 2015 – DIRECCION GENERAL</a:t>
            </a:r>
            <a:endParaRPr lang="es-ES" dirty="0"/>
          </a:p>
        </p:txBody>
      </p:sp>
      <p:pic>
        <p:nvPicPr>
          <p:cNvPr id="8" name="5 Marcador de contenido" descr="IMG_104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214422"/>
            <a:ext cx="4143370" cy="2330646"/>
          </a:xfrm>
          <a:prstGeom prst="rect">
            <a:avLst/>
          </a:prstGeom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307121" y="3861048"/>
            <a:ext cx="8643998" cy="1714512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Adquisición DE TRES PC`S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: Procesador i3 , placa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asus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memoria 8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gb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disco duro 500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gb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grabador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dvd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caja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atx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satelite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631 kit negro, cable sata ,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led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19´marca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samsumg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. –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sng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Mouse</a:t>
            </a:r>
            <a:r>
              <a:rPr kumimoji="0" lang="es-ES" sz="1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:</a:t>
            </a:r>
            <a:r>
              <a:rPr kumimoji="0" lang="es-ES" sz="1600" b="1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20 unidades a distribuir según necesidad en el </a:t>
            </a:r>
            <a:r>
              <a:rPr kumimoji="0" lang="es-ES" sz="1600" b="1" i="0" u="none" strike="noStrike" kern="1200" cap="all" spc="0" normalizeH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labo</a:t>
            </a:r>
            <a:r>
              <a:rPr kumimoji="0" lang="es-ES" sz="1600" b="1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de hardware y software.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baseline="0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PROYECTOR</a:t>
            </a: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MARCA SONY HDMI 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: UTILIZADO EN EL LABO DE HARDWARE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.</a:t>
            </a:r>
            <a:endParaRPr kumimoji="0" lang="es-ES" sz="1600" b="1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8686800" cy="61434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Proyecto 2016 – DIRECCION GENERAL</a:t>
            </a:r>
            <a:endParaRPr lang="es-ES" dirty="0"/>
          </a:p>
        </p:txBody>
      </p:sp>
      <p:pic>
        <p:nvPicPr>
          <p:cNvPr id="8" name="5 Marcador de contenido" descr="IMG_104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214422"/>
            <a:ext cx="4143370" cy="2330646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357158" y="3857628"/>
            <a:ext cx="8643998" cy="1714512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1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328522" y="3716540"/>
            <a:ext cx="8643998" cy="2880812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Adquisición DE  cinco gabinetes con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: Procesador i5 , placa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asus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memoria 8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gb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disco duro 500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gb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grabador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dvd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caja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atx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satelite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631 kit negro, cable sata.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Led 19´marca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samsumg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.(dos unidades)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Switch</a:t>
            </a:r>
            <a:r>
              <a:rPr kumimoji="0" lang="es-ES" sz="1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s-ES" sz="1600" b="1" i="0" u="none" strike="noStrike" kern="1200" cap="all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tp</a:t>
            </a:r>
            <a:r>
              <a:rPr kumimoji="0" lang="es-ES" sz="1600" b="1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link 8 puertos </a:t>
            </a:r>
            <a:r>
              <a:rPr kumimoji="0" lang="es-ES" sz="1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:</a:t>
            </a:r>
            <a:r>
              <a:rPr kumimoji="0" lang="es-ES" sz="1600" b="1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2 unidades.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ROUTER TP LINK 3 ANTENAS  (1 UNIDAD)</a:t>
            </a:r>
            <a:endParaRPr kumimoji="0" lang="es-ES" sz="1600" b="1" i="0" u="none" strike="noStrike" kern="1200" cap="all" spc="0" normalizeH="0" noProof="0" dirty="0" smtClean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baseline="0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PROYECTOR</a:t>
            </a: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MARCA Acer con </a:t>
            </a:r>
            <a:r>
              <a:rPr lang="es-ES" sz="1600" b="1" u="sng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hdmi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: UTILIZADO EN EL LABO DE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Reparación del mochilero, pupitres y sillas. (cambio de formica)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Mantenimiento de aires acondicionados tipo Split ( 2 de 60.000 BTU laboratorios, 1 de 36.000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btu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_sala del 1ro, 1 de 30.000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btu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_ sala del 3ro, 1 de 12.000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btu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sala virtual).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Arreglo del techo del laboratorio de software.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29773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99" y="4869160"/>
            <a:ext cx="8686800" cy="1903792"/>
          </a:xfrm>
          <a:prstGeom prst="rect">
            <a:avLst/>
          </a:prstGeom>
        </p:spPr>
      </p:pic>
      <p:pic>
        <p:nvPicPr>
          <p:cNvPr id="6" name="5 Marcador de contenid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00808"/>
            <a:ext cx="5242488" cy="3096344"/>
          </a:xfrm>
          <a:prstGeom prst="rect">
            <a:avLst/>
          </a:prstGeom>
        </p:spPr>
      </p:pic>
      <p:pic>
        <p:nvPicPr>
          <p:cNvPr id="7" name="5 Marcador de contenid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8122" y="1946988"/>
            <a:ext cx="3776388" cy="2232248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7640" cy="194190"/>
          </a:xfrm>
        </p:spPr>
        <p:txBody>
          <a:bodyPr>
            <a:normAutofit fontScale="90000"/>
          </a:bodyPr>
          <a:lstStyle/>
          <a:p>
            <a:r>
              <a:rPr lang="es-ES" sz="2400" dirty="0" smtClean="0"/>
              <a:t>Proyecto 2016 – adquisición de componentes – Cámaras padres delegados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7610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7640" cy="194190"/>
          </a:xfrm>
        </p:spPr>
        <p:txBody>
          <a:bodyPr>
            <a:normAutofit fontScale="90000"/>
          </a:bodyPr>
          <a:lstStyle/>
          <a:p>
            <a:r>
              <a:rPr lang="es-ES" sz="2400" dirty="0" smtClean="0"/>
              <a:t>Proyecto 2017 – adquisición de equipos informáticos – Dirección general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9" name="5 Marcador de contenido" descr="IMG_104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271566"/>
            <a:ext cx="4143370" cy="2330646"/>
          </a:xfrm>
          <a:prstGeom prst="rect">
            <a:avLst/>
          </a:prstGeom>
        </p:spPr>
      </p:pic>
      <p:sp>
        <p:nvSpPr>
          <p:cNvPr id="10" name="1 Título"/>
          <p:cNvSpPr txBox="1">
            <a:spLocks noGrp="1"/>
          </p:cNvSpPr>
          <p:nvPr>
            <p:ph idx="1"/>
          </p:nvPr>
        </p:nvSpPr>
        <p:spPr>
          <a:xfrm>
            <a:off x="611560" y="3617640"/>
            <a:ext cx="8380040" cy="324036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Adquisición DE  </a:t>
            </a:r>
            <a:r>
              <a:rPr lang="es-ES" sz="1600" b="1" u="sng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tres</a:t>
            </a: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gabinetes con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: Procesador i5 , placa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asus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memoria 8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gb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disco duro 500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gb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grabador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dvd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caja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atx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satelite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631 kit negro, cable sata.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Led 19´marca </a:t>
            </a:r>
            <a:r>
              <a:rPr lang="es-ES" sz="1600" b="1" u="sng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samsumg</a:t>
            </a: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(tres  unidades)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baseline="0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PROYECTOR</a:t>
            </a: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MARCA EDSON con </a:t>
            </a:r>
            <a:r>
              <a:rPr lang="es-ES" sz="1600" b="1" u="sng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hdmi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: UTILIZADO por los alumnos para sus exposiciones.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Reparación del techo del laboratorio de software previa poda de los arboles.</a:t>
            </a:r>
            <a:endParaRPr lang="es-ES" sz="1600" b="1" u="sng" cap="all" dirty="0" smtClean="0"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s-ES" sz="1600" b="1" u="sng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Mantenimiento </a:t>
            </a:r>
            <a:r>
              <a:rPr lang="es-ES" sz="1600" b="1" u="sng" cap="all" dirty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de aires acondicionados tipo Split </a:t>
            </a:r>
            <a:endParaRPr lang="es-ES" sz="1600" b="1" cap="all" dirty="0" smtClean="0"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( 2 de 60.000 BTU laboratorios, 1 de 36.000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btu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_sala del 1ro, 1 de 30.000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btu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_ sala del 3ro, 1 de 12.000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btu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sala virtual).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Colocación de alfombr</a:t>
            </a:r>
            <a:r>
              <a:rPr lang="es-ES" sz="1600" b="1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 de goma en el laboratorio de hardware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0168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8686800" cy="614346"/>
          </a:xfrm>
        </p:spPr>
        <p:txBody>
          <a:bodyPr>
            <a:normAutofit/>
          </a:bodyPr>
          <a:lstStyle/>
          <a:p>
            <a:r>
              <a:rPr lang="es-ES" sz="3300" dirty="0" smtClean="0"/>
              <a:t>Proyecto 2017 - Padres</a:t>
            </a:r>
            <a:endParaRPr lang="es-ES" sz="2200" dirty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395536" y="4869160"/>
            <a:ext cx="8605620" cy="1631674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Reparación 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mueble porta carpeta de catedra, objetos perdidos, elementos de limpieza, artículos de oficina utilizado por los alumnos.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Mantenimiento del aire acondicionado 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abonado con dirección general.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u="sng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Pago de todos los gastos fijos de la especialidad 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( agua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ysaty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, club tecnológico, internet, soporte informático (</a:t>
            </a:r>
            <a:r>
              <a:rPr lang="es-ES" sz="1600" b="1" i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reportes conductuales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), artículos de limpieza.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InShot_20180416_1514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7784" y="1222715"/>
            <a:ext cx="3857625" cy="34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510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7640" cy="194190"/>
          </a:xfrm>
        </p:spPr>
        <p:txBody>
          <a:bodyPr>
            <a:normAutofit fontScale="90000"/>
          </a:bodyPr>
          <a:lstStyle/>
          <a:p>
            <a:r>
              <a:rPr lang="es-ES" sz="2400" dirty="0" smtClean="0"/>
              <a:t>Proyecto 2018 – adquisición de equipos informáticos – Dirección general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10" name="1 Título"/>
          <p:cNvSpPr txBox="1">
            <a:spLocks noGrp="1"/>
          </p:cNvSpPr>
          <p:nvPr>
            <p:ph idx="1"/>
          </p:nvPr>
        </p:nvSpPr>
        <p:spPr>
          <a:xfrm>
            <a:off x="395536" y="4653137"/>
            <a:ext cx="8524056" cy="108012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una notebook Marca HP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: Procesador i5,memoria 8 </a:t>
            </a:r>
            <a:r>
              <a:rPr lang="es-ES" sz="1600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gb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, disco duro 1 Terabyte</a:t>
            </a:r>
            <a:r>
              <a:rPr lang="es-ES" sz="1600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.</a:t>
            </a:r>
            <a:endParaRPr lang="es-ES" sz="1600" cap="all" dirty="0" smtClean="0"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Un Parlante JBL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Xtreme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altavoz – uso </a:t>
            </a:r>
            <a:r>
              <a:rPr lang="es-ES" sz="1600" b="1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portatil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: UTILIZADO por los alumnos según requerimientos.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Una Impresora hp laser m102 w.</a:t>
            </a:r>
          </a:p>
          <a:p>
            <a:pPr marL="0" indent="0">
              <a:spcBef>
                <a:spcPct val="0"/>
              </a:spcBef>
              <a:buClrTx/>
              <a:buSzTx/>
              <a:buNone/>
              <a:defRPr/>
            </a:pPr>
            <a:r>
              <a:rPr lang="es-ES" sz="1600" b="1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Un proyector Edson con entrada </a:t>
            </a:r>
            <a:r>
              <a:rPr lang="es-ES" sz="1600" b="1" cap="all" dirty="0" err="1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hdmi</a:t>
            </a:r>
            <a:endParaRPr lang="es-ES" sz="1600" b="1" cap="all" dirty="0" smtClean="0"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ct val="0"/>
              </a:spcBef>
              <a:buClrTx/>
              <a:buSzTx/>
              <a:buNone/>
              <a:defRPr/>
            </a:pPr>
            <a:r>
              <a:rPr lang="es-ES" sz="1600" b="1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Sesenta Sillas pedagógicas </a:t>
            </a:r>
            <a:endParaRPr lang="es-ES" sz="1600" b="1" cap="all" dirty="0"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Mantenimiento de aires acondicionados tipo Split 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( 2 de 60.000 BTU laboratorios, 1 de 36.000 </a:t>
            </a:r>
            <a:r>
              <a:rPr lang="es-ES" sz="1600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btu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_sala del 1ro, 1 de 30.000 </a:t>
            </a:r>
            <a:r>
              <a:rPr lang="es-ES" sz="1600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btu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_ sala del 3ro, 1 de 12.000 </a:t>
            </a:r>
            <a:r>
              <a:rPr lang="es-ES" sz="1600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btu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sala virtual).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Tres cerraduras tipo </a:t>
            </a:r>
            <a:r>
              <a:rPr lang="es-ES" sz="1600" b="1" cap="all" dirty="0" err="1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papais</a:t>
            </a:r>
            <a:r>
              <a:rPr lang="es-ES" sz="1600" b="1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.</a:t>
            </a:r>
            <a:endParaRPr lang="es-ES" sz="1600" b="1" cap="all" dirty="0" smtClean="0"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600" b="1" cap="all" dirty="0" smtClean="0"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</a:p>
        </p:txBody>
      </p:sp>
      <p:sp>
        <p:nvSpPr>
          <p:cNvPr id="2" name="AutoShape 2" descr="Resultado de imagen para imagen de3 notebook h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Y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163877"/>
            <a:ext cx="3312368" cy="24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69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8686800" cy="614346"/>
          </a:xfrm>
        </p:spPr>
        <p:txBody>
          <a:bodyPr>
            <a:normAutofit/>
          </a:bodyPr>
          <a:lstStyle/>
          <a:p>
            <a:r>
              <a:rPr lang="es-ES" sz="3300" dirty="0" smtClean="0"/>
              <a:t>Proyecto 2018 - Padres</a:t>
            </a:r>
            <a:endParaRPr lang="es-ES" sz="2200" dirty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179512" y="4149080"/>
            <a:ext cx="8821644" cy="223224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Pago de todos los gastos fijos de la especialidad (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agua </a:t>
            </a:r>
            <a:r>
              <a:rPr lang="es-ES" sz="1600" cap="all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ysaty</a:t>
            </a: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, 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club tecnológico, internet, soporte informático (</a:t>
            </a:r>
            <a:r>
              <a:rPr lang="es-ES" sz="1600" i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reportes conductuales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), artículos de limpieza.</a:t>
            </a:r>
            <a:endParaRPr lang="es-ES" sz="1600" b="1" cap="all" dirty="0" smtClean="0"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Instalación y provisión de</a:t>
            </a:r>
            <a:r>
              <a:rPr kumimoji="0" lang="es-ES" sz="1600" b="1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cámaras </a:t>
            </a:r>
            <a:r>
              <a:rPr kumimoji="0" lang="es-ES" sz="1600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(4 cámaras)</a:t>
            </a:r>
            <a:endParaRPr kumimoji="0" lang="es-ES" sz="1600" b="1" i="0" u="none" strike="noStrike" kern="1200" cap="all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Pintura</a:t>
            </a:r>
            <a:r>
              <a:rPr kumimoji="0" lang="es-ES" sz="1600" b="0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de las salas de 1ro, 3ro, club tecnológico y el pasillo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Colación de un mueble tipo altillo </a:t>
            </a:r>
            <a:r>
              <a:rPr lang="es-ES" sz="1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para guardar todo los utilizado por el club tecnológico.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Colocación de mamparas, puertas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Compra artículos</a:t>
            </a:r>
            <a:r>
              <a:rPr kumimoji="0" lang="es-ES" sz="1600" b="1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s-ES" sz="1600" b="0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librería (sellos, pinches, </a:t>
            </a:r>
            <a:r>
              <a:rPr kumimoji="0" lang="es-ES" sz="1600" b="0" i="0" u="none" strike="noStrike" kern="1200" cap="all" spc="0" normalizeH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ojalillos</a:t>
            </a:r>
            <a:r>
              <a:rPr kumimoji="0" lang="es-ES" sz="1600" b="0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, pilas. </a:t>
            </a:r>
            <a:r>
              <a:rPr kumimoji="0" lang="es-ES" sz="1600" b="0" i="0" u="none" strike="noStrike" kern="1200" cap="all" spc="0" normalizeH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Etc</a:t>
            </a:r>
            <a:r>
              <a:rPr kumimoji="0" lang="es-ES" sz="1600" b="0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cap="all" baseline="0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Reparación de puertas.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Revisión general  </a:t>
            </a:r>
            <a:r>
              <a:rPr kumimoji="0" lang="es-ES" sz="1600" b="0" i="0" u="none" strike="noStrike" kern="1200" cap="all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del sistema eléctrico con reparación </a:t>
            </a:r>
            <a:endParaRPr kumimoji="0" lang="es-ES" sz="1600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52" y="1042950"/>
            <a:ext cx="5147564" cy="2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957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8686800" cy="614346"/>
          </a:xfrm>
        </p:spPr>
        <p:txBody>
          <a:bodyPr>
            <a:normAutofit/>
          </a:bodyPr>
          <a:lstStyle/>
          <a:p>
            <a:r>
              <a:rPr lang="es-ES" sz="3300" dirty="0"/>
              <a:t>Proyecto 2019 – dirección General</a:t>
            </a:r>
            <a:endParaRPr lang="es-ES" sz="2200" dirty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179512" y="5013176"/>
            <a:ext cx="8821644" cy="1728192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Instalación y provisión de</a:t>
            </a:r>
            <a:r>
              <a:rPr kumimoji="0" lang="es-ES" b="1" i="0" u="none" strike="noStrike" kern="1200" cap="all" spc="0" normalizeH="0" noProof="0" dirty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cámaras </a:t>
            </a:r>
            <a:r>
              <a:rPr kumimoji="0" lang="es-ES" i="0" u="none" strike="noStrike" kern="1200" cap="all" spc="0" normalizeH="0" noProof="0" dirty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(</a:t>
            </a:r>
            <a:r>
              <a:rPr kumimoji="0" lang="es-ES" sz="2000" b="1" i="0" u="none" strike="noStrike" kern="1200" cap="all" spc="0" normalizeH="0" noProof="0" dirty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6</a:t>
            </a:r>
            <a:r>
              <a:rPr kumimoji="0" lang="es-ES" sz="2000" i="0" u="none" strike="noStrike" kern="1200" cap="all" spc="0" normalizeH="0" noProof="0" dirty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cámaras</a:t>
            </a:r>
            <a:r>
              <a:rPr kumimoji="0" lang="es-ES" i="0" u="none" strike="noStrike" kern="1200" cap="all" spc="0" normalizeH="0" noProof="0" dirty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)</a:t>
            </a:r>
            <a:endParaRPr kumimoji="0" lang="es-ES" b="1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cap="all" dirty="0" err="1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Adquision</a:t>
            </a:r>
            <a:r>
              <a:rPr lang="es-ES" b="1" cap="all" dirty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del </a:t>
            </a:r>
            <a:r>
              <a:rPr lang="es-ES" b="1" cap="all" dirty="0" err="1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moviliario</a:t>
            </a:r>
            <a:r>
              <a:rPr lang="es-ES" b="1" cap="all" dirty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de madera para el laboratorio de software (tipo </a:t>
            </a:r>
            <a:r>
              <a:rPr lang="es-ES" b="1" cap="all" dirty="0" err="1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ciber</a:t>
            </a:r>
            <a:r>
              <a:rPr lang="es-ES" b="1" cap="all" dirty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cap="all" dirty="0" err="1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Instalacion</a:t>
            </a:r>
            <a:r>
              <a:rPr lang="es-ES" b="1" cap="all" dirty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 de equipos fluorescentes tipo led para el pasillo y las salas de clases del primero y tercero.</a:t>
            </a:r>
            <a:endParaRPr lang="es-ES" cap="all" dirty="0"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7632848" cy="39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24229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</a:t>
            </a:r>
            <a:r>
              <a:rPr lang="es-ES" dirty="0" smtClean="0"/>
              <a:t>2019 – dirección general</a:t>
            </a:r>
            <a:endParaRPr lang="es-PY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7060976" cy="4877911"/>
          </a:xfrm>
        </p:spPr>
      </p:pic>
      <p:sp>
        <p:nvSpPr>
          <p:cNvPr id="5" name="Rectángulo 4"/>
          <p:cNvSpPr/>
          <p:nvPr/>
        </p:nvSpPr>
        <p:spPr>
          <a:xfrm>
            <a:off x="683568" y="6051184"/>
            <a:ext cx="7670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cap="all" dirty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Adquisición </a:t>
            </a:r>
            <a:r>
              <a:rPr lang="es-ES" sz="2000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de mobiliario para 28 computadoras.</a:t>
            </a:r>
            <a:endParaRPr lang="es-PY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5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548680"/>
            <a:ext cx="8686800" cy="6048672"/>
          </a:xfrm>
        </p:spPr>
        <p:txBody>
          <a:bodyPr>
            <a:noAutofit/>
          </a:bodyPr>
          <a:lstStyle/>
          <a:p>
            <a:r>
              <a:rPr lang="es-PY" dirty="0"/>
              <a:t>1.1.5. En caso de ausencia a clases, estas deberán ser debidamente justificados por los padres o encargados, utilizando el formulario correspondiente </a:t>
            </a:r>
            <a:r>
              <a:rPr lang="es-PY" dirty="0" smtClean="0"/>
              <a:t>de acuerdo al tipo de inasistencia, en caso de valoración de aprendizajes (pruebas escritas, orales, defensas orales, evaluaciones de proceso) </a:t>
            </a:r>
            <a:r>
              <a:rPr lang="es-PY" u="sng" dirty="0" smtClean="0"/>
              <a:t>la </a:t>
            </a:r>
            <a:r>
              <a:rPr lang="es-PY" u="sng" dirty="0"/>
              <a:t>ausencia deberá ser justificada con Certificado Médico</a:t>
            </a:r>
            <a:r>
              <a:rPr lang="es-PY" dirty="0"/>
              <a:t>, a fin de que la ausencia sea justificada y el </a:t>
            </a:r>
            <a:r>
              <a:rPr lang="es-PY" dirty="0" smtClean="0"/>
              <a:t>profesor/a </a:t>
            </a:r>
            <a:r>
              <a:rPr lang="es-PY" dirty="0"/>
              <a:t>de la disciplina afectada determine una fecha de recuperación del examen dentro de la etapa correspondiente</a:t>
            </a:r>
            <a:r>
              <a:rPr lang="es-PY" sz="2800" dirty="0"/>
              <a:t>.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271246559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8686800" cy="614346"/>
          </a:xfrm>
        </p:spPr>
        <p:txBody>
          <a:bodyPr>
            <a:normAutofit/>
          </a:bodyPr>
          <a:lstStyle/>
          <a:p>
            <a:r>
              <a:rPr lang="es-ES" sz="3300" dirty="0"/>
              <a:t>Proyecto 2019 – MEC</a:t>
            </a:r>
            <a:endParaRPr lang="es-ES" sz="2200" dirty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285720" y="5438712"/>
            <a:ext cx="8686800" cy="1230647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ADUISICION</a:t>
            </a:r>
            <a:r>
              <a:rPr kumimoji="0" lang="es-ES" b="1" i="0" u="none" strike="noStrike" kern="1200" cap="all" spc="0" normalizeH="0" noProof="0" dirty="0">
                <a:ln>
                  <a:noFill/>
                </a:ln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DE NOTEBOOKS DE LA MARCA DELL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cap="all" dirty="0"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cap="all" dirty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PROCESADOR: I5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cap="all" dirty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Memoria : 8 GB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cap="all" dirty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Disco duro: 500 </a:t>
            </a:r>
            <a:r>
              <a:rPr lang="es-ES" b="1" cap="all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ea typeface="+mj-ea"/>
                <a:cs typeface="Arial" pitchFamily="34" charset="0"/>
              </a:rPr>
              <a:t>gb</a:t>
            </a:r>
            <a:endParaRPr lang="es-ES" cap="all" dirty="0"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1"/>
            <a:ext cx="3312368" cy="4088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181622"/>
            <a:ext cx="4248472" cy="41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60281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smtClean="0"/>
              <a:t>Proyecto 2022 – dirección general</a:t>
            </a:r>
            <a:endParaRPr lang="es-PY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0038" y="1357298"/>
            <a:ext cx="8686800" cy="4525963"/>
          </a:xfrm>
        </p:spPr>
        <p:txBody>
          <a:bodyPr>
            <a:normAutofit/>
          </a:bodyPr>
          <a:lstStyle/>
          <a:p>
            <a:endParaRPr lang="es-ES" b="1" u="sng" cap="all" dirty="0" smtClean="0"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  <a:p>
            <a:endParaRPr lang="es-ES" b="1" u="sng" cap="all" dirty="0"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  <a:p>
            <a:endParaRPr lang="es-ES" b="1" u="sng" cap="all" dirty="0" smtClean="0"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  <a:p>
            <a:endParaRPr lang="es-ES" b="1" u="sng" cap="all" dirty="0"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  <a:p>
            <a:endParaRPr lang="es-ES" b="1" u="sng" cap="all" dirty="0" smtClean="0"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  <a:p>
            <a:r>
              <a:rPr lang="es-ES" sz="2000" b="1" u="sng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Adquisición </a:t>
            </a:r>
            <a:r>
              <a:rPr lang="es-ES" sz="2000" b="1" u="sng" cap="all" dirty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de aire acondicionado </a:t>
            </a:r>
            <a:r>
              <a:rPr lang="es-ES" sz="2000" b="1" cap="all" dirty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de la marca </a:t>
            </a:r>
            <a:r>
              <a:rPr lang="es-ES" sz="2000" b="1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TOKYO </a:t>
            </a:r>
            <a:r>
              <a:rPr lang="es-ES" sz="2000" b="1" cap="all" dirty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de </a:t>
            </a:r>
            <a:r>
              <a:rPr lang="es-ES" sz="2000" b="1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60.000 </a:t>
            </a:r>
            <a:r>
              <a:rPr lang="es-ES" sz="2000" b="1" cap="all" dirty="0" err="1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btu</a:t>
            </a:r>
            <a:r>
              <a:rPr lang="es-ES" sz="2000" b="1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 PARA EL LABORATORIO DE SOFTWARE, </a:t>
            </a:r>
            <a:r>
              <a:rPr lang="es-ES" sz="2000" b="1" cap="all" dirty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y </a:t>
            </a:r>
            <a:r>
              <a:rPr lang="es-ES" sz="2000" b="1" cap="all" dirty="0" smtClean="0"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DOS PIZARRAS ACRILICAS PARA LA SALA DEL PRIMERO Y TERCERO.</a:t>
            </a:r>
            <a:endParaRPr lang="es-ES" b="1" cap="all" dirty="0"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  <a:p>
            <a:endParaRPr lang="es-PY" dirty="0"/>
          </a:p>
        </p:txBody>
      </p:sp>
      <p:pic>
        <p:nvPicPr>
          <p:cNvPr id="4" name="5 Marcador de contenido" descr="IMG_10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7" y="1348238"/>
            <a:ext cx="4186602" cy="2500330"/>
          </a:xfrm>
          <a:prstGeom prst="rect">
            <a:avLst/>
          </a:prstGeom>
        </p:spPr>
      </p:pic>
      <p:pic>
        <p:nvPicPr>
          <p:cNvPr id="5" name="5 Marcador de contenid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802" y="1357298"/>
            <a:ext cx="3864644" cy="25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57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Proyecto 2022 – dirección general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89992" y="5903659"/>
            <a:ext cx="8064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cap="all" dirty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Adquisición de </a:t>
            </a:r>
            <a:r>
              <a:rPr lang="es-ES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28 sillas pedagógicas para el laboratorio de software y la pizarra acrílica.</a:t>
            </a:r>
            <a:endParaRPr lang="es-ES" cap="all" dirty="0">
              <a:solidFill>
                <a:prstClr val="black"/>
              </a:solidFill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  <a:p>
            <a:endParaRPr lang="es-PY" dirty="0">
              <a:solidFill>
                <a:prstClr val="black"/>
              </a:solidFill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59115"/>
            <a:ext cx="6120680" cy="4228329"/>
          </a:xfrm>
        </p:spPr>
      </p:pic>
    </p:spTree>
    <p:extLst>
      <p:ext uri="{BB962C8B-B14F-4D97-AF65-F5344CB8AC3E}">
        <p14:creationId xmlns:p14="http://schemas.microsoft.com/office/powerpoint/2010/main" val="10093811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4800" y="332656"/>
            <a:ext cx="8686800" cy="838200"/>
          </a:xfrm>
        </p:spPr>
        <p:txBody>
          <a:bodyPr/>
          <a:lstStyle/>
          <a:p>
            <a:r>
              <a:rPr lang="es-PY" dirty="0"/>
              <a:t>Proyecto </a:t>
            </a:r>
            <a:r>
              <a:rPr lang="es-PY" dirty="0" smtClean="0"/>
              <a:t>2023 </a:t>
            </a:r>
            <a:r>
              <a:rPr lang="es-PY"/>
              <a:t>– </a:t>
            </a:r>
            <a:r>
              <a:rPr lang="es-PY" smtClean="0"/>
              <a:t>Dirección </a:t>
            </a:r>
            <a:r>
              <a:rPr lang="es-PY" dirty="0" smtClean="0"/>
              <a:t>General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33805" y="4869160"/>
            <a:ext cx="837064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cap="all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Labo</a:t>
            </a:r>
            <a:r>
              <a:rPr lang="es-ES" sz="1600" b="1" cap="all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 de </a:t>
            </a:r>
            <a:r>
              <a:rPr lang="es-ES" sz="1600" b="1" cap="all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hW</a:t>
            </a:r>
            <a:r>
              <a:rPr lang="es-ES" sz="1600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: Colocación, cableado y montaje de tomas corriente. Medición y conexión de jabalina. Cambio de sistema de alimentación con conductores eléctricos con doble aislación. Montaje ( led) y desmontaje  de artefactos fluorescentes en los dos laboratorios . </a:t>
            </a:r>
          </a:p>
          <a:p>
            <a:r>
              <a:rPr lang="es-ES" sz="1600" b="1" cap="all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Sala 1 y sala 3</a:t>
            </a:r>
            <a:r>
              <a:rPr lang="es-ES" sz="1600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: colocación de soporte para proyector + proyector.  </a:t>
            </a:r>
            <a:r>
              <a:rPr lang="es-ES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s-ES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</a:br>
            <a:r>
              <a:rPr lang="es-ES" sz="1600" b="1" cap="all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Club Tecnológico y coordinación</a:t>
            </a:r>
            <a:r>
              <a:rPr lang="es-ES" sz="1600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: alfombrado de goma</a:t>
            </a:r>
            <a:endParaRPr lang="es-PY" sz="1600" dirty="0">
              <a:solidFill>
                <a:prstClr val="black"/>
              </a:solidFill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3" y="1412776"/>
            <a:ext cx="4416491" cy="331236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04688" y="1816936"/>
            <a:ext cx="3451260" cy="258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433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4800" y="332656"/>
            <a:ext cx="8686800" cy="838200"/>
          </a:xfrm>
        </p:spPr>
        <p:txBody>
          <a:bodyPr/>
          <a:lstStyle/>
          <a:p>
            <a:r>
              <a:rPr lang="es-PY" dirty="0"/>
              <a:t>Proyecto </a:t>
            </a:r>
            <a:r>
              <a:rPr lang="es-PY" dirty="0" smtClean="0"/>
              <a:t>2023 </a:t>
            </a:r>
            <a:r>
              <a:rPr lang="es-PY" dirty="0"/>
              <a:t>– </a:t>
            </a:r>
            <a:r>
              <a:rPr lang="es-PY" dirty="0" smtClean="0"/>
              <a:t>Padres delegados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99255" y="4549676"/>
            <a:ext cx="837064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cap="all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aces</a:t>
            </a:r>
            <a:r>
              <a:rPr lang="es-ES" sz="1600" b="1" cap="all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 (pago por inspección, servicio </a:t>
            </a:r>
            <a:r>
              <a:rPr lang="es-ES" sz="1600" b="1" cap="all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epem</a:t>
            </a:r>
            <a:r>
              <a:rPr lang="es-ES" sz="1600" b="1" cap="all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, limpieza, portería (2dos y terceros)	                : 4.760.000 .-</a:t>
            </a:r>
          </a:p>
          <a:p>
            <a:r>
              <a:rPr lang="es-ES" sz="1600" b="1" cap="all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Internet		: 1.170.000 .-</a:t>
            </a:r>
          </a:p>
          <a:p>
            <a:r>
              <a:rPr lang="es-ES" sz="1600" b="1" cap="all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Colocacion</a:t>
            </a:r>
            <a:r>
              <a:rPr lang="es-ES" sz="1600" b="1" cap="all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 del </a:t>
            </a:r>
            <a:r>
              <a:rPr lang="es-ES" sz="1600" b="1" cap="all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blindex</a:t>
            </a:r>
            <a:r>
              <a:rPr lang="es-ES" sz="1600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: 4.500.000 .- </a:t>
            </a:r>
          </a:p>
          <a:p>
            <a:r>
              <a:rPr lang="es-ES" sz="1600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colocación de mesitas  : 1.300.000 .-</a:t>
            </a:r>
          </a:p>
          <a:p>
            <a:r>
              <a:rPr lang="es-ES" sz="1600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Mantenimiento del aire:   1.950.000 .-</a:t>
            </a:r>
          </a:p>
          <a:p>
            <a:r>
              <a:rPr lang="es-ES" sz="1600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Lustre de muebles (materiales + 2 días de ayudante) : 500.000 .-</a:t>
            </a:r>
          </a:p>
          <a:p>
            <a:r>
              <a:rPr lang="es-ES" sz="1600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Mano de obra </a:t>
            </a:r>
            <a:r>
              <a:rPr lang="es-ES" sz="1600" b="1" cap="all" dirty="0" err="1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prof.</a:t>
            </a:r>
            <a:r>
              <a:rPr lang="es-ES" sz="1600" b="1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 mora instalación eléctrica : 970.000 .-</a:t>
            </a:r>
          </a:p>
          <a:p>
            <a:r>
              <a:rPr lang="es-ES" sz="1600" b="1" u="sng" cap="all" dirty="0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Saldo en caja: 900.000 </a:t>
            </a:r>
            <a:r>
              <a:rPr lang="es-ES" sz="1600" b="1" u="sng" cap="all" dirty="0" err="1" smtClean="0">
                <a:solidFill>
                  <a:prstClr val="black"/>
                </a:solidFill>
                <a:effectLst>
                  <a:reflection blurRad="12700" stA="48000" endA="300" endPos="55000" dir="5400000" sy="-90000" algn="bl" rotWithShape="0"/>
                </a:effectLst>
                <a:latin typeface="Arial" pitchFamily="34" charset="0"/>
                <a:cs typeface="Arial" pitchFamily="34" charset="0"/>
              </a:rPr>
              <a:t>guaranies</a:t>
            </a:r>
            <a:endParaRPr lang="es-ES" sz="1600" b="1" u="sng" cap="all" dirty="0">
              <a:solidFill>
                <a:prstClr val="black"/>
              </a:solidFill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  <a:p>
            <a:endParaRPr lang="es-ES" sz="1600" b="1" cap="all" dirty="0" smtClean="0">
              <a:solidFill>
                <a:prstClr val="black"/>
              </a:solidFill>
              <a:effectLst>
                <a:reflection blurRad="12700" stA="48000" endA="300" endPos="55000" dir="5400000" sy="-90000" algn="bl" rotWithShape="0"/>
              </a:effectLst>
              <a:latin typeface="Arial" pitchFamily="34" charset="0"/>
              <a:cs typeface="Arial" pitchFamily="34" charset="0"/>
            </a:endParaRPr>
          </a:p>
          <a:p>
            <a:endParaRPr lang="es-PY" sz="1600" dirty="0">
              <a:solidFill>
                <a:prstClr val="black"/>
              </a:solidFill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7456" y="1651867"/>
            <a:ext cx="3312368" cy="2484276"/>
          </a:xfrm>
        </p:spPr>
      </p:pic>
      <p:pic>
        <p:nvPicPr>
          <p:cNvPr id="8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3978" y="1651867"/>
            <a:ext cx="3312368" cy="24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827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6C469CB-A686-8C1F-F58C-BC6226E0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PROYECTO DE LA ESPECIALIDAD </a:t>
            </a:r>
            <a:r>
              <a:rPr lang="es-PY" dirty="0" smtClean="0"/>
              <a:t>2024</a:t>
            </a:r>
            <a:endParaRPr lang="es-P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53F38501-0296-E5E5-1E6C-AC1E89C0D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653881"/>
          </a:xfrm>
        </p:spPr>
        <p:txBody>
          <a:bodyPr>
            <a:normAutofit fontScale="77500" lnSpcReduction="20000"/>
          </a:bodyPr>
          <a:lstStyle/>
          <a:p>
            <a:r>
              <a:rPr lang="es-PY" sz="2800" dirty="0" smtClean="0"/>
              <a:t>1</a:t>
            </a:r>
            <a:r>
              <a:rPr lang="es-PY" sz="2800" dirty="0"/>
              <a:t>) </a:t>
            </a:r>
            <a:r>
              <a:rPr lang="es-PY" sz="2800" b="1" dirty="0"/>
              <a:t>Internet</a:t>
            </a:r>
            <a:r>
              <a:rPr lang="es-PY" sz="2800" dirty="0"/>
              <a:t> </a:t>
            </a:r>
            <a:r>
              <a:rPr lang="es-PY" sz="2000" dirty="0"/>
              <a:t>( a utilizarse en el laboratorio de software, hardware, sala virtual, club tecnológico, coordinación). </a:t>
            </a:r>
            <a:r>
              <a:rPr lang="es-PY" sz="2000" b="1" dirty="0"/>
              <a:t>129.000 mensual por 200 Mbps</a:t>
            </a:r>
            <a:r>
              <a:rPr lang="es-PY" sz="2000" dirty="0"/>
              <a:t>.</a:t>
            </a:r>
          </a:p>
          <a:p>
            <a:r>
              <a:rPr lang="es-PY" sz="2800" dirty="0"/>
              <a:t>2) </a:t>
            </a:r>
            <a:r>
              <a:rPr lang="es-PY" sz="2800" b="1" dirty="0"/>
              <a:t>Insumos</a:t>
            </a:r>
            <a:r>
              <a:rPr lang="es-PY" sz="2800" dirty="0"/>
              <a:t> (</a:t>
            </a:r>
            <a:r>
              <a:rPr lang="es-PY" sz="2000" dirty="0"/>
              <a:t>a utilizar se por los alumnos)</a:t>
            </a:r>
          </a:p>
          <a:p>
            <a:pPr lvl="1"/>
            <a:r>
              <a:rPr lang="es-PY" sz="2000" dirty="0"/>
              <a:t>2.1 Impresora (</a:t>
            </a:r>
            <a:r>
              <a:rPr lang="es-PY" sz="2000" dirty="0" err="1"/>
              <a:t>tonner</a:t>
            </a:r>
            <a:r>
              <a:rPr lang="es-PY" sz="2000" dirty="0" smtClean="0"/>
              <a:t>).</a:t>
            </a:r>
            <a:endParaRPr lang="es-PY" sz="2000" dirty="0"/>
          </a:p>
          <a:p>
            <a:pPr lvl="2"/>
            <a:r>
              <a:rPr lang="es-PY" sz="2000" dirty="0"/>
              <a:t>HP LASER JET 30 A (sala virtual) 615.000 </a:t>
            </a:r>
            <a:r>
              <a:rPr lang="es-PY" sz="2000" dirty="0" smtClean="0"/>
              <a:t>c/u </a:t>
            </a:r>
            <a:r>
              <a:rPr lang="es-PY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( 2 por año)</a:t>
            </a:r>
            <a:endParaRPr lang="es-PY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s-PY" sz="2000" dirty="0"/>
              <a:t>HP LASER 105 A </a:t>
            </a:r>
            <a:r>
              <a:rPr lang="es-PY" sz="2000" dirty="0" smtClean="0"/>
              <a:t>(laboratorio de hardware) </a:t>
            </a:r>
            <a:r>
              <a:rPr lang="es-PY" sz="2000" dirty="0"/>
              <a:t>513.000 </a:t>
            </a:r>
            <a:r>
              <a:rPr lang="es-PY" sz="2000" dirty="0" smtClean="0"/>
              <a:t>c/u </a:t>
            </a:r>
            <a:r>
              <a:rPr lang="es-PY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 por año)</a:t>
            </a:r>
            <a:endParaRPr lang="es-PY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buNone/>
            </a:pPr>
            <a:r>
              <a:rPr lang="es-PY" sz="2000" dirty="0"/>
              <a:t>2.2 Resma de papel tamaño oficio (sala virtual) 37.000 tamaño oficio</a:t>
            </a:r>
            <a:r>
              <a:rPr lang="es-PY" sz="2000" dirty="0" smtClean="0"/>
              <a:t>. </a:t>
            </a:r>
            <a:r>
              <a:rPr lang="es-PY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( 4 por año)</a:t>
            </a:r>
            <a:endParaRPr lang="es-PY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PY" sz="2800" dirty="0"/>
              <a:t>3) </a:t>
            </a:r>
            <a:r>
              <a:rPr lang="es-PY" sz="2800" b="1" dirty="0"/>
              <a:t>Club tecnológico</a:t>
            </a:r>
            <a:r>
              <a:rPr lang="es-PY" sz="2000" dirty="0"/>
              <a:t>(placas </a:t>
            </a:r>
            <a:r>
              <a:rPr lang="es-PY" sz="2000" dirty="0" err="1"/>
              <a:t>Arduino</a:t>
            </a:r>
            <a:r>
              <a:rPr lang="es-PY" sz="2000" dirty="0" smtClean="0"/>
              <a:t>): proyectos de programación para la expo técnica.</a:t>
            </a:r>
            <a:endParaRPr lang="es-PY" sz="2000" dirty="0" smtClean="0"/>
          </a:p>
          <a:p>
            <a:r>
              <a:rPr lang="es-PY" sz="2100" dirty="0" smtClean="0"/>
              <a:t>4) </a:t>
            </a:r>
            <a:r>
              <a:rPr lang="es-PY" sz="2800" b="1" dirty="0" smtClean="0"/>
              <a:t>Instalación</a:t>
            </a:r>
            <a:r>
              <a:rPr lang="es-PY" sz="2100" dirty="0" smtClean="0"/>
              <a:t> de tomas corrientes tipo universal y computadoras para el laboratorio de software (28 toma corriente para notebook, 28 toma corriente tipo universal, 28 caja externa doble, 7 toma computadoras con toma </a:t>
            </a:r>
            <a:r>
              <a:rPr lang="es-PY" sz="2100" dirty="0" err="1" smtClean="0"/>
              <a:t>univeral</a:t>
            </a:r>
            <a:r>
              <a:rPr lang="es-PY" sz="2100" dirty="0" smtClean="0"/>
              <a:t> independiente. Todas de la marca </a:t>
            </a:r>
            <a:r>
              <a:rPr lang="es-PY" sz="2100" dirty="0" err="1" smtClean="0"/>
              <a:t>conatel</a:t>
            </a:r>
            <a:r>
              <a:rPr lang="es-PY" sz="2100" dirty="0" smtClean="0"/>
              <a:t>. Conductores de 4 mm2 </a:t>
            </a:r>
            <a:r>
              <a:rPr lang="es-PY" sz="2100" dirty="0" err="1" smtClean="0"/>
              <a:t>impaco</a:t>
            </a:r>
            <a:r>
              <a:rPr lang="es-PY" sz="2100" dirty="0" smtClean="0"/>
              <a:t> (fase, neutro y tierra). Llaves termo magnéticas, canaletas externas</a:t>
            </a:r>
            <a:r>
              <a:rPr lang="es-PY" sz="2100" b="1" dirty="0" smtClean="0"/>
              <a:t>. Monto Abonado por las ACES (6.000.000</a:t>
            </a:r>
            <a:r>
              <a:rPr lang="es-PY" sz="2100" dirty="0" smtClean="0"/>
              <a:t>)</a:t>
            </a:r>
            <a:endParaRPr lang="es-PY" sz="2100" dirty="0" smtClean="0"/>
          </a:p>
          <a:p>
            <a:r>
              <a:rPr lang="es-PY" sz="2400" dirty="0" smtClean="0"/>
              <a:t>5) </a:t>
            </a:r>
            <a:r>
              <a:rPr lang="es-PY" sz="2400" b="1" dirty="0" smtClean="0"/>
              <a:t>Mantenimiento de los aires </a:t>
            </a:r>
            <a:r>
              <a:rPr lang="es-PY" sz="2400" b="1" dirty="0" smtClean="0"/>
              <a:t>acondicionados ( 2 aires de 60.000 BTU,  2 aires de 30.000 BTU, 1 de 24.000 BTU, 3 de 12.000 BTU).</a:t>
            </a:r>
          </a:p>
          <a:p>
            <a:r>
              <a:rPr lang="es-PY" sz="2400" dirty="0" smtClean="0"/>
              <a:t>6) </a:t>
            </a:r>
            <a:r>
              <a:rPr lang="es-PY" sz="2600" b="1" dirty="0" smtClean="0"/>
              <a:t>Reparación</a:t>
            </a:r>
            <a:r>
              <a:rPr lang="es-PY" sz="2600" dirty="0" smtClean="0"/>
              <a:t> </a:t>
            </a:r>
            <a:r>
              <a:rPr lang="es-PY" sz="2400" dirty="0" smtClean="0"/>
              <a:t>del mobiliario del laboratorio de Hardware.</a:t>
            </a:r>
            <a:endParaRPr lang="es-PY" sz="2400" dirty="0" smtClean="0"/>
          </a:p>
          <a:p>
            <a:r>
              <a:rPr lang="es-PY" sz="2000" dirty="0" smtClean="0"/>
              <a:t> </a:t>
            </a:r>
            <a:endParaRPr lang="es-PY" sz="2000" dirty="0"/>
          </a:p>
          <a:p>
            <a:pPr lvl="1"/>
            <a:endParaRPr lang="es-PY" sz="3200" dirty="0"/>
          </a:p>
        </p:txBody>
      </p:sp>
    </p:spTree>
    <p:extLst>
      <p:ext uri="{BB962C8B-B14F-4D97-AF65-F5344CB8AC3E}">
        <p14:creationId xmlns:p14="http://schemas.microsoft.com/office/powerpoint/2010/main" val="656679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 eaLnBrk="0" hangingPunct="0">
              <a:lnSpc>
                <a:spcPct val="80000"/>
              </a:lnSpc>
              <a:spcBef>
                <a:spcPts val="800"/>
              </a:spcBef>
            </a:pPr>
            <a:r>
              <a:rPr lang="es-ES" sz="4800" dirty="0" smtClean="0"/>
              <a:t>Final de la Reunión de Padres</a:t>
            </a:r>
          </a:p>
          <a:p>
            <a:pPr algn="ctr" eaLnBrk="0" hangingPunct="0">
              <a:lnSpc>
                <a:spcPct val="80000"/>
              </a:lnSpc>
              <a:spcBef>
                <a:spcPts val="800"/>
              </a:spcBef>
            </a:pPr>
            <a:endParaRPr lang="es-ES" sz="4800" dirty="0" smtClean="0"/>
          </a:p>
          <a:p>
            <a:pPr algn="ctr" eaLnBrk="0" hangingPunct="0">
              <a:lnSpc>
                <a:spcPct val="80000"/>
              </a:lnSpc>
              <a:spcBef>
                <a:spcPts val="800"/>
              </a:spcBef>
            </a:pPr>
            <a:r>
              <a:rPr lang="es-ES" sz="4800" dirty="0" smtClean="0"/>
              <a:t>Muchas Gracias</a:t>
            </a:r>
            <a:endParaRPr lang="es-ES" sz="48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Formulario justificación ausencia a clase (F1)</a:t>
            </a:r>
            <a:endParaRPr lang="es-ES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5720" y="1214422"/>
            <a:ext cx="8705880" cy="5643578"/>
          </a:xfrm>
        </p:spPr>
        <p:txBody>
          <a:bodyPr>
            <a:normAutofit fontScale="25000" lnSpcReduction="20000"/>
          </a:bodyPr>
          <a:lstStyle/>
          <a:p>
            <a:r>
              <a:rPr lang="es-ES_tradnl" dirty="0" smtClean="0"/>
              <a:t> </a:t>
            </a:r>
            <a:endParaRPr lang="es-ES" dirty="0" smtClean="0"/>
          </a:p>
          <a:p>
            <a:pPr algn="ctr"/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MINISTERIO DE EDUCACIÓN Y </a:t>
            </a:r>
            <a:r>
              <a:rPr lang="es-PY" sz="4800" b="1" dirty="0" smtClean="0">
                <a:latin typeface="Arial" pitchFamily="34" charset="0"/>
                <a:cs typeface="Arial" pitchFamily="34" charset="0"/>
              </a:rPr>
              <a:t>CIENCIAS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Colegio Técnico Nacional de la Capital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INFORMATICA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  Asunción, ______ de _______________ de 20___.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 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Sra. 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Coordinadora de la Especialidad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Informática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 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70000"/>
              </a:lnSpc>
            </a:pPr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		El/la que suscribe ______________________________, con C. I. Nº_____________________ padre/madre/encargado/a, del alumno/a _____________________________, del ___ curso, Turno____, se dirige a Usted para comunicar la ausencia de mi hijo/a el día ____/____/____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		El motivo de esta ausencia fue ________________________________________________________________________________________________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________________________________________________________________________________________________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70000"/>
              </a:lnSpc>
            </a:pPr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		Adjunto el Certificado Médico correspondiente, reconociendo conocer las actividades de mi hijo/a (exámenes y/o clases) del día de su ausencia.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20000"/>
              </a:lnSpc>
            </a:pPr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		Para cualquier aclaración le facilito mi numero _____________ (línea baja), y/o _________________ (celular).  Sin otro particular por el momento le saludo atentamente.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 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>
                <a:latin typeface="Arial" pitchFamily="34" charset="0"/>
                <a:cs typeface="Arial" pitchFamily="34" charset="0"/>
              </a:rPr>
              <a:t>Para la validez de este documento</a:t>
            </a:r>
          </a:p>
          <a:p>
            <a:r>
              <a:rPr lang="es-ES_tradnl" sz="4800" dirty="0">
                <a:latin typeface="Arial" pitchFamily="34" charset="0"/>
                <a:cs typeface="Arial" pitchFamily="34" charset="0"/>
              </a:rPr>
              <a:t>Adjuntar una copia de la CI del firmante</a:t>
            </a:r>
          </a:p>
          <a:p>
            <a:r>
              <a:rPr lang="es-ES_tradnl" sz="4800" dirty="0">
                <a:latin typeface="Arial" pitchFamily="34" charset="0"/>
                <a:cs typeface="Arial" pitchFamily="34" charset="0"/>
              </a:rPr>
              <a:t>Adjuntar certificado médico en caso de ausencia/s en días de valoración de aprendizajes(pruebas escritas, orales, defensas orales, etc)</a:t>
            </a:r>
          </a:p>
          <a:p>
            <a:pPr lvl="5"/>
            <a:r>
              <a:rPr lang="es-ES_tradnl" sz="3400" b="1" dirty="0">
                <a:latin typeface="Arial" pitchFamily="34" charset="0"/>
                <a:cs typeface="Arial" pitchFamily="34" charset="0"/>
              </a:rPr>
              <a:t>				   							_______________________</a:t>
            </a:r>
            <a:endParaRPr lang="es-ES" sz="3400" b="1" dirty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>
                <a:latin typeface="Arial" pitchFamily="34" charset="0"/>
                <a:cs typeface="Arial" pitchFamily="34" charset="0"/>
              </a:rPr>
              <a:t>						                				  					</a:t>
            </a:r>
            <a:r>
              <a:rPr lang="es-PY" sz="4800" b="1" dirty="0">
                <a:latin typeface="Arial" pitchFamily="34" charset="0"/>
                <a:cs typeface="Arial" pitchFamily="34" charset="0"/>
              </a:rPr>
              <a:t>Padre/Madre/Encargado</a:t>
            </a:r>
            <a:endParaRPr lang="es-ES" sz="4800" b="1" dirty="0">
              <a:latin typeface="Arial" pitchFamily="34" charset="0"/>
              <a:cs typeface="Arial" pitchFamily="34" charset="0"/>
            </a:endParaRPr>
          </a:p>
          <a:p>
            <a:endParaRPr lang="es-ES" sz="3600" dirty="0"/>
          </a:p>
          <a:p>
            <a:endParaRPr lang="es-ES" sz="36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000" dirty="0" smtClean="0"/>
              <a:t>Formulario justificación salida anticipada (F2)</a:t>
            </a:r>
            <a:endParaRPr lang="es-ES" sz="2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4800" y="1124744"/>
            <a:ext cx="8686800" cy="5616624"/>
          </a:xfrm>
        </p:spPr>
        <p:txBody>
          <a:bodyPr>
            <a:normAutofit fontScale="25000" lnSpcReduction="20000"/>
          </a:bodyPr>
          <a:lstStyle/>
          <a:p>
            <a:endParaRPr lang="es-ES_tradnl" dirty="0" smtClean="0"/>
          </a:p>
          <a:p>
            <a:pPr algn="ctr"/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MINISTERIO DE EDUCACIÓN Y </a:t>
            </a:r>
            <a:r>
              <a:rPr lang="es-PY" sz="4800" b="1" dirty="0" smtClean="0">
                <a:latin typeface="Arial" pitchFamily="34" charset="0"/>
                <a:cs typeface="Arial" pitchFamily="34" charset="0"/>
              </a:rPr>
              <a:t>CIENCIAS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Colegio Técnico Nacional de la Capital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INFORMATICA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3700" b="1" dirty="0" smtClean="0">
                <a:latin typeface="Arial" pitchFamily="34" charset="0"/>
                <a:cs typeface="Arial" pitchFamily="34" charset="0"/>
              </a:rPr>
              <a:t> </a:t>
            </a:r>
            <a:endParaRPr lang="es-ES" sz="3700" b="1" dirty="0" smtClean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Asunción, ______ de _______________ de 20 ___.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Sra. 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Coordinadora de la Especialidad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Informática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 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70000"/>
              </a:lnSpc>
            </a:pPr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		El/la que suscribe ______________________________________, con C. I. Nº ________, padre/madre/encargado/a, del alumno/a ____________________________, del ____ curso, Turno _________, </a:t>
            </a:r>
          </a:p>
          <a:p>
            <a:pPr>
              <a:lnSpc>
                <a:spcPct val="170000"/>
              </a:lnSpc>
            </a:pPr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se dirige a Usted para comunicar que mi hijo/a, el día ____/____/___se presentará al Colegio a las __:__ hrs., </a:t>
            </a:r>
          </a:p>
          <a:p>
            <a:pPr>
              <a:lnSpc>
                <a:spcPct val="170000"/>
              </a:lnSpc>
            </a:pPr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se retirará del Colegio a las __:__ hrs.(completar lo que corresponda; rayar el resto)  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20000"/>
              </a:lnSpc>
            </a:pPr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		El motivo de esta llegada tardía/ salida anticipada es para: _________________________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20000"/>
              </a:lnSpc>
            </a:pPr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_____________________________________________________________________________________________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20000"/>
              </a:lnSpc>
            </a:pPr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		Para cualquier aclaración le facilito mi numero _____________ (línea baja), y/o _________________ (celular).  Sin otro particular por el momento le saludo atentamente.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 </a:t>
            </a:r>
            <a:endParaRPr lang="es-ES" sz="4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>
                <a:latin typeface="Arial" pitchFamily="34" charset="0"/>
                <a:cs typeface="Arial" pitchFamily="34" charset="0"/>
              </a:rPr>
              <a:t>Para la validez de este documento</a:t>
            </a:r>
          </a:p>
          <a:p>
            <a:r>
              <a:rPr lang="es-ES_tradnl" sz="4800" dirty="0">
                <a:latin typeface="Arial" pitchFamily="34" charset="0"/>
                <a:cs typeface="Arial" pitchFamily="34" charset="0"/>
              </a:rPr>
              <a:t>Adjuntar una copia de la CI del firmante</a:t>
            </a:r>
          </a:p>
          <a:p>
            <a:r>
              <a:rPr lang="es-ES_tradnl" sz="4800" b="1" dirty="0">
                <a:latin typeface="Arial" pitchFamily="34" charset="0"/>
                <a:cs typeface="Arial" pitchFamily="34" charset="0"/>
              </a:rPr>
              <a:t>Para la salida correspondiente:</a:t>
            </a:r>
          </a:p>
          <a:p>
            <a:r>
              <a:rPr lang="es-ES_tradnl" sz="4800" dirty="0">
                <a:latin typeface="Arial" pitchFamily="34" charset="0"/>
                <a:cs typeface="Arial" pitchFamily="34" charset="0"/>
              </a:rPr>
              <a:t>Entregar una copia(incluida la C.I. del firmante), al profesor en cuya disciplina (inmediata) afectará la salida anticipada.</a:t>
            </a:r>
          </a:p>
          <a:p>
            <a:r>
              <a:rPr lang="es-ES_tradnl" sz="4800" dirty="0">
                <a:latin typeface="Arial" pitchFamily="34" charset="0"/>
                <a:cs typeface="Arial" pitchFamily="34" charset="0"/>
              </a:rPr>
              <a:t>Entregar una copia(incluida la C.I. del firmante), en portería.</a:t>
            </a:r>
          </a:p>
          <a:p>
            <a:r>
              <a:rPr lang="es-ES_tradnl" sz="4800" dirty="0">
                <a:latin typeface="Arial" pitchFamily="34" charset="0"/>
                <a:cs typeface="Arial" pitchFamily="34" charset="0"/>
              </a:rPr>
              <a:t>Entregar una copia(incluida la C.I. del firmante), posteriormente al/los profesor/es en cuya/s disciplina/s afectó la ausencia. </a:t>
            </a:r>
            <a:r>
              <a:rPr lang="es-ES_tradnl" sz="4800" b="1" dirty="0">
                <a:latin typeface="Arial" pitchFamily="34" charset="0"/>
                <a:cs typeface="Arial" pitchFamily="34" charset="0"/>
              </a:rPr>
              <a:t>											     			     -------------------------------------     			                                                                                              </a:t>
            </a:r>
            <a:r>
              <a:rPr lang="es-PY" sz="4800" b="1" dirty="0">
                <a:latin typeface="Arial" pitchFamily="34" charset="0"/>
                <a:cs typeface="Arial" pitchFamily="34" charset="0"/>
              </a:rPr>
              <a:t>Padre/Madre/Encargado</a:t>
            </a:r>
            <a:endParaRPr lang="es-ES" sz="4800" b="1" dirty="0">
              <a:latin typeface="Arial" pitchFamily="34" charset="0"/>
              <a:cs typeface="Arial" pitchFamily="34" charset="0"/>
            </a:endParaRPr>
          </a:p>
          <a:p>
            <a:endParaRPr lang="es-ES" sz="3700" b="1" dirty="0">
              <a:latin typeface="Arial" pitchFamily="34" charset="0"/>
              <a:cs typeface="Arial" pitchFamily="34" charset="0"/>
            </a:endParaRPr>
          </a:p>
          <a:p>
            <a:r>
              <a:rPr lang="es-ES_tradnl" sz="4800" b="1" dirty="0" smtClean="0">
                <a:latin typeface="Arial" pitchFamily="34" charset="0"/>
                <a:cs typeface="Arial" pitchFamily="34" charset="0"/>
              </a:rPr>
              <a:t>							</a:t>
            </a:r>
            <a:endParaRPr lang="es-ES" sz="37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5720" y="1285860"/>
            <a:ext cx="8750776" cy="4735427"/>
          </a:xfrm>
        </p:spPr>
        <p:txBody>
          <a:bodyPr>
            <a:noAutofit/>
          </a:bodyPr>
          <a:lstStyle/>
          <a:p>
            <a:r>
              <a:rPr lang="es-PY" dirty="0" smtClean="0"/>
              <a:t>1.1.6. </a:t>
            </a:r>
            <a:r>
              <a:rPr lang="es-PY" dirty="0" smtClean="0"/>
              <a:t>Si el alumno tiene llegadas tardías,  estas serán asentadas en el Registro de Rasgos Conductuales y el resumen del mismo será enviado a los padres y/o encargados en el cuaderno de Aviso.</a:t>
            </a:r>
            <a:endParaRPr lang="es-ES" sz="8800" dirty="0" smtClean="0"/>
          </a:p>
          <a:p>
            <a:r>
              <a:rPr lang="es-PY" dirty="0" smtClean="0"/>
              <a:t>1.1.7. </a:t>
            </a:r>
            <a:r>
              <a:rPr lang="es-PY" dirty="0" smtClean="0"/>
              <a:t>Durante los recesos o en cualquier horario intermedio, el </a:t>
            </a:r>
            <a:r>
              <a:rPr lang="es-PY" sz="3600" dirty="0" smtClean="0"/>
              <a:t>alumno</a:t>
            </a:r>
            <a:r>
              <a:rPr lang="es-PY" dirty="0" smtClean="0"/>
              <a:t> no podrá permanecer en el laboratorio sin la autorización </a:t>
            </a:r>
            <a:r>
              <a:rPr lang="es-PY" dirty="0" smtClean="0"/>
              <a:t>de la coordinadora o profesor de laboratorio.</a:t>
            </a:r>
            <a:endParaRPr lang="es-ES" sz="8800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5720" y="571480"/>
            <a:ext cx="8686800" cy="5161776"/>
          </a:xfrm>
        </p:spPr>
        <p:txBody>
          <a:bodyPr>
            <a:noAutofit/>
          </a:bodyPr>
          <a:lstStyle/>
          <a:p>
            <a:r>
              <a:rPr lang="es-PY" sz="2400" b="1" dirty="0" smtClean="0"/>
              <a:t>2</a:t>
            </a:r>
            <a:r>
              <a:rPr lang="es-PY" sz="2800" b="1" dirty="0" smtClean="0"/>
              <a:t>. De los Equipos</a:t>
            </a:r>
            <a:endParaRPr lang="es-ES" dirty="0" smtClean="0"/>
          </a:p>
          <a:p>
            <a:pPr lvl="0"/>
            <a:endParaRPr lang="es-PY" sz="2800" dirty="0" smtClean="0"/>
          </a:p>
          <a:p>
            <a:pPr lvl="0"/>
            <a:r>
              <a:rPr lang="es-PY" sz="2800" dirty="0" smtClean="0"/>
              <a:t>El </a:t>
            </a:r>
            <a:r>
              <a:rPr lang="es-PY" sz="2800" dirty="0" smtClean="0"/>
              <a:t>profesor </a:t>
            </a:r>
            <a:r>
              <a:rPr lang="es-PY" sz="2800" dirty="0" smtClean="0"/>
              <a:t>es el responsable directo de autorizar tareas dentro del laboratorio, sin cuya autorización el alumno no podrá manipular ningún equipo informático.</a:t>
            </a:r>
            <a:endParaRPr lang="es-ES" dirty="0" smtClean="0"/>
          </a:p>
          <a:p>
            <a:pPr lvl="0"/>
            <a:r>
              <a:rPr lang="es-PY" sz="2800" dirty="0" smtClean="0"/>
              <a:t>Los  equipos informáticos (monitor, gabinete, mouse, mouse </a:t>
            </a:r>
            <a:r>
              <a:rPr lang="es-PY" sz="2800" dirty="0" err="1" smtClean="0"/>
              <a:t>pad</a:t>
            </a:r>
            <a:r>
              <a:rPr lang="es-PY" sz="2800" dirty="0" smtClean="0"/>
              <a:t>, teclado, </a:t>
            </a:r>
            <a:r>
              <a:rPr lang="es-PY" sz="2800" dirty="0" smtClean="0"/>
              <a:t>proyector, notebook), </a:t>
            </a:r>
            <a:r>
              <a:rPr lang="es-PY" sz="2800" dirty="0" smtClean="0"/>
              <a:t>extraviados o que experimente algún tipo de daño que los inutilice total o parcialmente deberán ser restituidos por el grupo de trabajo o curso.</a:t>
            </a:r>
            <a:endParaRPr lang="es-ES" dirty="0" smtClean="0"/>
          </a:p>
          <a:p>
            <a:endParaRPr lang="es-ES" sz="2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42918"/>
            <a:ext cx="8686800" cy="4525963"/>
          </a:xfrm>
        </p:spPr>
        <p:txBody>
          <a:bodyPr>
            <a:normAutofit/>
          </a:bodyPr>
          <a:lstStyle/>
          <a:p>
            <a:r>
              <a:rPr lang="es-PY" sz="2800" b="1" dirty="0"/>
              <a:t>3</a:t>
            </a:r>
            <a:r>
              <a:rPr lang="es-PY" sz="2800" b="1" dirty="0" smtClean="0"/>
              <a:t>. De las materias Teóricos – Prácticas:</a:t>
            </a:r>
            <a:endParaRPr lang="es-ES" dirty="0" smtClean="0"/>
          </a:p>
          <a:p>
            <a:pPr lvl="0"/>
            <a:endParaRPr lang="es-PY" sz="2800" dirty="0" smtClean="0"/>
          </a:p>
          <a:p>
            <a:pPr lvl="0"/>
            <a:r>
              <a:rPr lang="es-PY" sz="2800" dirty="0" smtClean="0"/>
              <a:t>Se evaluará de acuerdo a los criterios establecidos para las mismas, y puestas a consideración de los alumnos.</a:t>
            </a:r>
            <a:endParaRPr lang="es-ES" dirty="0" smtClean="0"/>
          </a:p>
          <a:p>
            <a:pPr lvl="0"/>
            <a:r>
              <a:rPr lang="es-PY" sz="2800" dirty="0" smtClean="0"/>
              <a:t>El porcentaje de la calificación final correspondiente a la teoría y a la práctica  será establecido por el profesor de acuerdo a la disciplina, e informado a los alumnos al inicio del año lectivo.</a:t>
            </a:r>
            <a:endParaRPr lang="es-ES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iajes">
  <a:themeElements>
    <a:clrScheme name="Viajes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Viaj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Viajes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2984</TotalTime>
  <Words>2534</Words>
  <Application>Microsoft Office PowerPoint</Application>
  <PresentationFormat>Presentación en pantalla (4:3)</PresentationFormat>
  <Paragraphs>611</Paragraphs>
  <Slides>46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Calisto MT</vt:lpstr>
      <vt:lpstr>Franklin Gothic Book</vt:lpstr>
      <vt:lpstr>Franklin Gothic Medium</vt:lpstr>
      <vt:lpstr>Wingdings 2</vt:lpstr>
      <vt:lpstr>Viajes</vt:lpstr>
      <vt:lpstr>Reunión Informativa Padres de 1ros Cursos Turno Mañana - Tarde  Fecha : Miércoles 13 de marzo de 2024 Sala    : Biblioteca Horario: 07:00 a  09:20 Horas</vt:lpstr>
      <vt:lpstr>Procedimiento interno de la especialidad</vt:lpstr>
      <vt:lpstr>Presentación de PowerPoint</vt:lpstr>
      <vt:lpstr>Presentación de PowerPoint</vt:lpstr>
      <vt:lpstr>Formulario justificación ausencia a clase (F1)</vt:lpstr>
      <vt:lpstr>Formulario justificación salida anticipada (F2)</vt:lpstr>
      <vt:lpstr>Presentación de PowerPoint</vt:lpstr>
      <vt:lpstr>Presentación de PowerPoint</vt:lpstr>
      <vt:lpstr>Presentación de PowerPoint</vt:lpstr>
      <vt:lpstr>Indicadores rasgos conductuales</vt:lpstr>
      <vt:lpstr>Formulario registro académico</vt:lpstr>
      <vt:lpstr>Presentación de PowerPoint</vt:lpstr>
      <vt:lpstr>Presentación de PowerPoint</vt:lpstr>
      <vt:lpstr>Presentación de PowerPoint</vt:lpstr>
      <vt:lpstr>Modelo de jean clásico Dama</vt:lpstr>
      <vt:lpstr>Modelo de jean clásico caballero</vt:lpstr>
      <vt:lpstr>Uniforme de gala</vt:lpstr>
      <vt:lpstr>Horario Primero 2024 – t.m.</vt:lpstr>
      <vt:lpstr>Horario Primero  2024 – t.t.</vt:lpstr>
      <vt:lpstr>Laboratorio de hardware – Proyecto 2012 – 2013 (Padres)</vt:lpstr>
      <vt:lpstr>Laboratorio de hardware – Proyecto 2012 – 2013 (padres)</vt:lpstr>
      <vt:lpstr>Laboratorio de hardware – Proyecto 2012 – 2013 (padres)</vt:lpstr>
      <vt:lpstr>Laboratorio de hardware – Proyecto 2012 – 2013 (padres)</vt:lpstr>
      <vt:lpstr>Proyecto 2014 -  Sala virtual</vt:lpstr>
      <vt:lpstr>Proyecto 2014 -  Sala virtual (padres)</vt:lpstr>
      <vt:lpstr>Proyecto 2014 -  Sala virtual (padres)</vt:lpstr>
      <vt:lpstr>Proyecto 2015 (padres)</vt:lpstr>
      <vt:lpstr>Proyecto 2015 (padres)</vt:lpstr>
      <vt:lpstr>Proyecto 2015 (padres)</vt:lpstr>
      <vt:lpstr>Proyecto 2015 – Grupo mantenimiento (Padres)</vt:lpstr>
      <vt:lpstr>Proyecto 2015 – DIRECCION GENERAL</vt:lpstr>
      <vt:lpstr>Proyecto 2016 – DIRECCION GENERAL</vt:lpstr>
      <vt:lpstr>Proyecto 2016 – adquisición de componentes – Cámaras padres delegados </vt:lpstr>
      <vt:lpstr>Proyecto 2017 – adquisición de equipos informáticos – Dirección general </vt:lpstr>
      <vt:lpstr>Proyecto 2017 - Padres</vt:lpstr>
      <vt:lpstr>Proyecto 2018 – adquisición de equipos informáticos – Dirección general </vt:lpstr>
      <vt:lpstr>Proyecto 2018 - Padres</vt:lpstr>
      <vt:lpstr>Proyecto 2019 – dirección General</vt:lpstr>
      <vt:lpstr>Proyecto 2019 – dirección general</vt:lpstr>
      <vt:lpstr>Proyecto 2019 – MEC</vt:lpstr>
      <vt:lpstr>Proyecto 2022 – dirección general</vt:lpstr>
      <vt:lpstr>Proyecto 2022 – dirección general</vt:lpstr>
      <vt:lpstr>Proyecto 2023 – Dirección General</vt:lpstr>
      <vt:lpstr>Proyecto 2023 – Padres delegados</vt:lpstr>
      <vt:lpstr>PROYECTO DE LA ESPECIALIDAD 2024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Ruth</dc:creator>
  <cp:lastModifiedBy>Graciela</cp:lastModifiedBy>
  <cp:revision>230</cp:revision>
  <dcterms:created xsi:type="dcterms:W3CDTF">2015-04-22T11:23:04Z</dcterms:created>
  <dcterms:modified xsi:type="dcterms:W3CDTF">2024-03-12T16:49:09Z</dcterms:modified>
</cp:coreProperties>
</file>